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5" r:id="rId1"/>
  </p:sldMasterIdLst>
  <p:notesMasterIdLst>
    <p:notesMasterId r:id="rId32"/>
  </p:notesMasterIdLst>
  <p:sldIdLst>
    <p:sldId id="256" r:id="rId2"/>
    <p:sldId id="257" r:id="rId3"/>
    <p:sldId id="258" r:id="rId4"/>
    <p:sldId id="259" r:id="rId5"/>
    <p:sldId id="261" r:id="rId6"/>
    <p:sldId id="298" r:id="rId7"/>
    <p:sldId id="300" r:id="rId8"/>
    <p:sldId id="305" r:id="rId9"/>
    <p:sldId id="304" r:id="rId10"/>
    <p:sldId id="264" r:id="rId11"/>
    <p:sldId id="265" r:id="rId12"/>
    <p:sldId id="266" r:id="rId13"/>
    <p:sldId id="268" r:id="rId14"/>
    <p:sldId id="294" r:id="rId15"/>
    <p:sldId id="289" r:id="rId16"/>
    <p:sldId id="292" r:id="rId17"/>
    <p:sldId id="296" r:id="rId18"/>
    <p:sldId id="269" r:id="rId19"/>
    <p:sldId id="270" r:id="rId20"/>
    <p:sldId id="274" r:id="rId21"/>
    <p:sldId id="301" r:id="rId22"/>
    <p:sldId id="275" r:id="rId23"/>
    <p:sldId id="276" r:id="rId24"/>
    <p:sldId id="286" r:id="rId25"/>
    <p:sldId id="287" r:id="rId26"/>
    <p:sldId id="277" r:id="rId27"/>
    <p:sldId id="281" r:id="rId28"/>
    <p:sldId id="283" r:id="rId29"/>
    <p:sldId id="284" r:id="rId30"/>
    <p:sldId id="285" r:id="rId31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u Lina" initials="LL" lastIdx="17" clrIdx="0">
    <p:extLst>
      <p:ext uri="{19B8F6BF-5375-455C-9EA6-DF929625EA0E}">
        <p15:presenceInfo xmlns:p15="http://schemas.microsoft.com/office/powerpoint/2012/main" userId="1f092d207411e26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1B554"/>
    <a:srgbClr val="F76C63"/>
    <a:srgbClr val="0DA5E8"/>
    <a:srgbClr val="ED1F23"/>
    <a:srgbClr val="0369B8"/>
    <a:srgbClr val="EC1819"/>
    <a:srgbClr val="0469B6"/>
    <a:srgbClr val="70AD47"/>
    <a:srgbClr val="666666"/>
    <a:srgbClr val="5656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E899E98-1D13-4B08-8BCF-A8ED9B02B117}">
  <a:tblStyle styleId="{2E899E98-1D13-4B08-8BCF-A8ED9B02B117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DE8E6"/>
          </a:solidFill>
        </a:fill>
      </a:tcStyle>
    </a:wholeTbl>
    <a:band1H>
      <a:tcTxStyle/>
      <a:tcStyle>
        <a:tcBdr/>
        <a:fill>
          <a:solidFill>
            <a:srgbClr val="D9CFC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D9CFC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331" autoAdjust="0"/>
    <p:restoredTop sz="95314" autoAdjust="0"/>
  </p:normalViewPr>
  <p:slideViewPr>
    <p:cSldViewPr snapToGrid="0">
      <p:cViewPr varScale="1">
        <p:scale>
          <a:sx n="87" d="100"/>
          <a:sy n="87" d="100"/>
        </p:scale>
        <p:origin x="326" y="7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3" name="Google Shape;83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4" name="Google Shape;84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4" name="Google Shape;164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5" name="Google Shape;165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6" name="Google Shape;176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7" name="Google Shape;177;p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3" name="Google Shape;193;p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2" name="Google Shape;202;p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153447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2" name="Google Shape;202;p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654358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b="1" i="0" dirty="0">
              <a:effectLst/>
              <a:latin typeface="-apple-system"/>
            </a:endParaRPr>
          </a:p>
        </p:txBody>
      </p:sp>
      <p:sp>
        <p:nvSpPr>
          <p:cNvPr id="202" name="Google Shape;202;p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385511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b="1" i="0" dirty="0">
              <a:effectLst/>
              <a:latin typeface="-apple-system"/>
            </a:endParaRPr>
          </a:p>
        </p:txBody>
      </p:sp>
      <p:sp>
        <p:nvSpPr>
          <p:cNvPr id="202" name="Google Shape;202;p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094398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2" name="Google Shape;202;p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8" name="Google Shape;208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9" name="Google Shape;209;p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5" name="Google Shape;245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6" name="Google Shape;246;p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4" name="Google Shape;9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95" name="Google Shape;95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5" name="Google Shape;245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6" name="Google Shape;246;p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6326612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2" name="Google Shape;252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53" name="Google Shape;253;p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2" name="Google Shape;262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3" name="Google Shape;263;p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2" name="Google Shape;262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3" name="Google Shape;263;p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2325927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2" name="Google Shape;262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3" name="Google Shape;263;p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1436221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0" name="Google Shape;270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71" name="Google Shape;271;p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6" name="Google Shape;326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3" name="Google Shape;343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44" name="Google Shape;344;p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1" name="Google Shape;351;p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dirty="0"/>
          </a:p>
        </p:txBody>
      </p:sp>
      <p:sp>
        <p:nvSpPr>
          <p:cNvPr id="352" name="Google Shape;352;p2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3" name="Google Shape;36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p3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3" name="Google Shape;103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9" name="Google Shape;109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dirty="0">
              <a:solidFill>
                <a:srgbClr val="92D050"/>
              </a:solidFill>
              <a:highlight>
                <a:srgbClr val="FFFF00"/>
              </a:highlight>
            </a:endParaRPr>
          </a:p>
        </p:txBody>
      </p:sp>
      <p:sp>
        <p:nvSpPr>
          <p:cNvPr id="110" name="Google Shape;110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9" name="Google Shape;129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GB" dirty="0"/>
          </a:p>
        </p:txBody>
      </p:sp>
      <p:sp>
        <p:nvSpPr>
          <p:cNvPr id="130" name="Google Shape;130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8" name="Google Shape;138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</p:txBody>
      </p:sp>
      <p:sp>
        <p:nvSpPr>
          <p:cNvPr id="139" name="Google Shape;139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647509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8" name="Google Shape;138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</p:txBody>
      </p:sp>
      <p:sp>
        <p:nvSpPr>
          <p:cNvPr id="139" name="Google Shape;139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968806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9" name="Google Shape;149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dirty="0"/>
          </a:p>
        </p:txBody>
      </p:sp>
      <p:sp>
        <p:nvSpPr>
          <p:cNvPr id="150" name="Google Shape;150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750828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7" name="Google Shape;157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>
  <p:cSld name="Titl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"/>
          <p:cNvSpPr/>
          <p:nvPr/>
        </p:nvSpPr>
        <p:spPr>
          <a:xfrm>
            <a:off x="5439210" y="2777771"/>
            <a:ext cx="6752790" cy="130246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14;p2"/>
          <p:cNvSpPr txBox="1">
            <a:spLocks noGrp="1"/>
          </p:cNvSpPr>
          <p:nvPr>
            <p:ph type="body" idx="1"/>
          </p:nvPr>
        </p:nvSpPr>
        <p:spPr>
          <a:xfrm>
            <a:off x="5651587" y="3706291"/>
            <a:ext cx="6348324" cy="349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1" cap="none">
                <a:solidFill>
                  <a:schemeClr val="accent1"/>
                </a:solidFill>
              </a:defRPr>
            </a:lvl1pPr>
            <a:lvl2pPr marL="914400" lvl="1" indent="-3429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  <a:defRPr/>
            </a:lvl2pPr>
            <a:lvl3pPr marL="1371600" lvl="2" indent="-3429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  <a:defRPr/>
            </a:lvl3pPr>
            <a:lvl4pPr marL="1828800" lvl="3" indent="-3429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  <a:defRPr/>
            </a:lvl4pPr>
            <a:lvl5pPr marL="2286000" lvl="4" indent="-3429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  <a:defRPr/>
            </a:lvl5pPr>
            <a:lvl6pPr marL="2743200" lvl="5" indent="-3429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15" name="Google Shape;15;p2"/>
          <p:cNvCxnSpPr/>
          <p:nvPr/>
        </p:nvCxnSpPr>
        <p:spPr>
          <a:xfrm>
            <a:off x="5651588" y="3589513"/>
            <a:ext cx="6348323" cy="0"/>
          </a:xfrm>
          <a:prstGeom prst="straightConnector1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6" name="Google Shape;16;p2"/>
          <p:cNvSpPr txBox="1">
            <a:spLocks noGrp="1"/>
          </p:cNvSpPr>
          <p:nvPr>
            <p:ph type="title"/>
          </p:nvPr>
        </p:nvSpPr>
        <p:spPr>
          <a:xfrm>
            <a:off x="5651587" y="2883809"/>
            <a:ext cx="6181369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Times New Roman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 and bulkier content dark">
  <p:cSld name="Headline and bulkier content dark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1"/>
          <p:cNvSpPr/>
          <p:nvPr/>
        </p:nvSpPr>
        <p:spPr>
          <a:xfrm>
            <a:off x="192088" y="187656"/>
            <a:ext cx="11807825" cy="64814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" name="Google Shape;44;p11"/>
          <p:cNvSpPr txBox="1">
            <a:spLocks noGrp="1"/>
          </p:cNvSpPr>
          <p:nvPr>
            <p:ph type="title"/>
          </p:nvPr>
        </p:nvSpPr>
        <p:spPr>
          <a:xfrm>
            <a:off x="1620000" y="359999"/>
            <a:ext cx="8820000" cy="11998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Times New Roman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11"/>
          <p:cNvSpPr txBox="1">
            <a:spLocks noGrp="1"/>
          </p:cNvSpPr>
          <p:nvPr>
            <p:ph type="body" idx="1"/>
          </p:nvPr>
        </p:nvSpPr>
        <p:spPr>
          <a:xfrm>
            <a:off x="1620000" y="1559859"/>
            <a:ext cx="8820000" cy="4560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683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accent6"/>
              </a:buClr>
              <a:buSzPts val="2200"/>
              <a:buChar char="•"/>
              <a:defRPr>
                <a:solidFill>
                  <a:schemeClr val="lt1"/>
                </a:solidFill>
              </a:defRPr>
            </a:lvl1pPr>
            <a:lvl2pPr marL="914400" lvl="1" indent="-3683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Char char="-"/>
              <a:defRPr>
                <a:solidFill>
                  <a:schemeClr val="lt1"/>
                </a:solidFill>
              </a:defRPr>
            </a:lvl2pPr>
            <a:lvl3pPr marL="1371600" lvl="2" indent="-3683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Char char="-"/>
              <a:defRPr>
                <a:solidFill>
                  <a:schemeClr val="lt1"/>
                </a:solidFill>
              </a:defRPr>
            </a:lvl3pPr>
            <a:lvl4pPr marL="1828800" lvl="3" indent="-3683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Char char="-"/>
              <a:defRPr>
                <a:solidFill>
                  <a:schemeClr val="lt1"/>
                </a:solidFill>
              </a:defRPr>
            </a:lvl4pPr>
            <a:lvl5pPr marL="2286000" lvl="4" indent="-3683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Char char="-"/>
              <a:defRPr>
                <a:solidFill>
                  <a:schemeClr val="lt1"/>
                </a:solidFill>
              </a:defRPr>
            </a:lvl5pPr>
            <a:lvl6pPr marL="2743200" lvl="5" indent="-3683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Char char="-"/>
              <a:defRPr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r even bulkier content">
  <p:cSld name="For even bulkier conten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2"/>
          <p:cNvSpPr txBox="1">
            <a:spLocks noGrp="1"/>
          </p:cNvSpPr>
          <p:nvPr>
            <p:ph type="title"/>
          </p:nvPr>
        </p:nvSpPr>
        <p:spPr>
          <a:xfrm>
            <a:off x="900000" y="188913"/>
            <a:ext cx="10440000" cy="1071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Times New Roman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2"/>
          <p:cNvSpPr txBox="1">
            <a:spLocks noGrp="1"/>
          </p:cNvSpPr>
          <p:nvPr>
            <p:ph type="body" idx="1"/>
          </p:nvPr>
        </p:nvSpPr>
        <p:spPr>
          <a:xfrm>
            <a:off x="900000" y="1260000"/>
            <a:ext cx="10440000" cy="5409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  <a:defRPr/>
            </a:lvl2pPr>
            <a:lvl3pPr marL="1371600" lvl="2" indent="-3429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  <a:defRPr/>
            </a:lvl3pPr>
            <a:lvl4pPr marL="1828800" lvl="3" indent="-3429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  <a:defRPr/>
            </a:lvl4pPr>
            <a:lvl5pPr marL="2286000" lvl="4" indent="-3429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  <a:defRPr/>
            </a:lvl5pPr>
            <a:lvl6pPr marL="2743200" lvl="5" indent="-3429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  <a:defRPr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r even bulkier content dark">
  <p:cSld name="For even bulkier content dark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3"/>
          <p:cNvSpPr/>
          <p:nvPr/>
        </p:nvSpPr>
        <p:spPr>
          <a:xfrm>
            <a:off x="192088" y="187656"/>
            <a:ext cx="11807825" cy="64814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900000" y="188914"/>
            <a:ext cx="10440000" cy="10710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Times New Roman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900000" y="1259999"/>
            <a:ext cx="10440000" cy="5409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683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accent6"/>
              </a:buClr>
              <a:buSzPts val="2200"/>
              <a:buChar char="•"/>
              <a:defRPr>
                <a:solidFill>
                  <a:schemeClr val="lt1"/>
                </a:solidFill>
              </a:defRPr>
            </a:lvl1pPr>
            <a:lvl2pPr marL="914400" lvl="1" indent="-3683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Char char="-"/>
              <a:defRPr>
                <a:solidFill>
                  <a:schemeClr val="lt1"/>
                </a:solidFill>
              </a:defRPr>
            </a:lvl2pPr>
            <a:lvl3pPr marL="1371600" lvl="2" indent="-3683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Char char="-"/>
              <a:defRPr>
                <a:solidFill>
                  <a:schemeClr val="lt1"/>
                </a:solidFill>
              </a:defRPr>
            </a:lvl3pPr>
            <a:lvl4pPr marL="1828800" lvl="3" indent="-3683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Char char="-"/>
              <a:defRPr>
                <a:solidFill>
                  <a:schemeClr val="lt1"/>
                </a:solidFill>
              </a:defRPr>
            </a:lvl4pPr>
            <a:lvl5pPr marL="2286000" lvl="4" indent="-3683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Char char="-"/>
              <a:defRPr>
                <a:solidFill>
                  <a:schemeClr val="lt1"/>
                </a:solidFill>
              </a:defRPr>
            </a:lvl5pPr>
            <a:lvl6pPr marL="2743200" lvl="5" indent="-3683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Char char="-"/>
              <a:defRPr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 short message or statement">
  <p:cSld name="A short message or statement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4"/>
          <p:cNvSpPr txBox="1">
            <a:spLocks noGrp="1"/>
          </p:cNvSpPr>
          <p:nvPr>
            <p:ph type="title"/>
          </p:nvPr>
        </p:nvSpPr>
        <p:spPr>
          <a:xfrm>
            <a:off x="550800" y="2785298"/>
            <a:ext cx="11088000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Times New Roman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 short message or statement dark">
  <p:cSld name="A short message or statement dark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5"/>
          <p:cNvSpPr/>
          <p:nvPr/>
        </p:nvSpPr>
        <p:spPr>
          <a:xfrm>
            <a:off x="192088" y="187656"/>
            <a:ext cx="11807825" cy="64814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" name="Google Shape;57;p15"/>
          <p:cNvSpPr txBox="1">
            <a:spLocks noGrp="1"/>
          </p:cNvSpPr>
          <p:nvPr>
            <p:ph type="title"/>
          </p:nvPr>
        </p:nvSpPr>
        <p:spPr>
          <a:xfrm>
            <a:off x="550800" y="2785298"/>
            <a:ext cx="11088000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Times New Roman"/>
              <a:buNone/>
              <a:defRPr sz="4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llage">
  <p:cSld name="Collage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6"/>
          <p:cNvSpPr>
            <a:spLocks noGrp="1"/>
          </p:cNvSpPr>
          <p:nvPr>
            <p:ph type="pic" idx="2"/>
          </p:nvPr>
        </p:nvSpPr>
        <p:spPr>
          <a:xfrm>
            <a:off x="192088" y="188913"/>
            <a:ext cx="3924300" cy="3240087"/>
          </a:xfrm>
          <a:prstGeom prst="rect">
            <a:avLst/>
          </a:prstGeom>
          <a:noFill/>
          <a:ln>
            <a:noFill/>
          </a:ln>
        </p:spPr>
      </p:sp>
      <p:sp>
        <p:nvSpPr>
          <p:cNvPr id="60" name="Google Shape;60;p16"/>
          <p:cNvSpPr>
            <a:spLocks noGrp="1"/>
          </p:cNvSpPr>
          <p:nvPr>
            <p:ph type="pic" idx="3"/>
          </p:nvPr>
        </p:nvSpPr>
        <p:spPr>
          <a:xfrm>
            <a:off x="4116388" y="188913"/>
            <a:ext cx="3959224" cy="3240087"/>
          </a:xfrm>
          <a:prstGeom prst="rect">
            <a:avLst/>
          </a:prstGeom>
          <a:noFill/>
          <a:ln>
            <a:noFill/>
          </a:ln>
        </p:spPr>
      </p:sp>
      <p:sp>
        <p:nvSpPr>
          <p:cNvPr id="61" name="Google Shape;61;p16"/>
          <p:cNvSpPr>
            <a:spLocks noGrp="1"/>
          </p:cNvSpPr>
          <p:nvPr>
            <p:ph type="pic" idx="4"/>
          </p:nvPr>
        </p:nvSpPr>
        <p:spPr>
          <a:xfrm>
            <a:off x="8075612" y="188913"/>
            <a:ext cx="3924302" cy="3240087"/>
          </a:xfrm>
          <a:prstGeom prst="rect">
            <a:avLst/>
          </a:prstGeom>
          <a:noFill/>
          <a:ln>
            <a:noFill/>
          </a:ln>
        </p:spPr>
      </p:sp>
      <p:sp>
        <p:nvSpPr>
          <p:cNvPr id="62" name="Google Shape;62;p16"/>
          <p:cNvSpPr>
            <a:spLocks noGrp="1"/>
          </p:cNvSpPr>
          <p:nvPr>
            <p:ph type="pic" idx="5"/>
          </p:nvPr>
        </p:nvSpPr>
        <p:spPr>
          <a:xfrm>
            <a:off x="8075612" y="3428999"/>
            <a:ext cx="3924302" cy="3240087"/>
          </a:xfrm>
          <a:prstGeom prst="rect">
            <a:avLst/>
          </a:prstGeom>
          <a:noFill/>
          <a:ln>
            <a:noFill/>
          </a:ln>
        </p:spPr>
      </p:sp>
      <p:sp>
        <p:nvSpPr>
          <p:cNvPr id="63" name="Google Shape;63;p16"/>
          <p:cNvSpPr>
            <a:spLocks noGrp="1"/>
          </p:cNvSpPr>
          <p:nvPr>
            <p:ph type="pic" idx="6"/>
          </p:nvPr>
        </p:nvSpPr>
        <p:spPr>
          <a:xfrm>
            <a:off x="192088" y="3428998"/>
            <a:ext cx="3924300" cy="3240087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6"/>
          <p:cNvSpPr>
            <a:spLocks noGrp="1"/>
          </p:cNvSpPr>
          <p:nvPr>
            <p:ph type="pic" idx="7"/>
          </p:nvPr>
        </p:nvSpPr>
        <p:spPr>
          <a:xfrm>
            <a:off x="4116388" y="3428997"/>
            <a:ext cx="3959224" cy="3240087"/>
          </a:xfrm>
          <a:prstGeom prst="rect">
            <a:avLst/>
          </a:prstGeom>
          <a:noFill/>
          <a:ln>
            <a:noFill/>
          </a:ln>
        </p:spPr>
      </p:sp>
      <p:sp>
        <p:nvSpPr>
          <p:cNvPr id="65" name="Google Shape;65;p16"/>
          <p:cNvSpPr txBox="1">
            <a:spLocks noGrp="1"/>
          </p:cNvSpPr>
          <p:nvPr>
            <p:ph type="title"/>
          </p:nvPr>
        </p:nvSpPr>
        <p:spPr>
          <a:xfrm>
            <a:off x="464440" y="-461191"/>
            <a:ext cx="8820000" cy="304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llage + text">
  <p:cSld name="Collage + tex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7"/>
          <p:cNvSpPr>
            <a:spLocks noGrp="1"/>
          </p:cNvSpPr>
          <p:nvPr>
            <p:ph type="pic" idx="2"/>
          </p:nvPr>
        </p:nvSpPr>
        <p:spPr>
          <a:xfrm>
            <a:off x="192088" y="188913"/>
            <a:ext cx="3924300" cy="3240087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7"/>
          <p:cNvSpPr>
            <a:spLocks noGrp="1"/>
          </p:cNvSpPr>
          <p:nvPr>
            <p:ph type="pic" idx="3"/>
          </p:nvPr>
        </p:nvSpPr>
        <p:spPr>
          <a:xfrm>
            <a:off x="4116388" y="188913"/>
            <a:ext cx="3959224" cy="3240087"/>
          </a:xfrm>
          <a:prstGeom prst="rect">
            <a:avLst/>
          </a:prstGeom>
          <a:noFill/>
          <a:ln>
            <a:noFill/>
          </a:ln>
        </p:spPr>
      </p:sp>
      <p:sp>
        <p:nvSpPr>
          <p:cNvPr id="69" name="Google Shape;69;p17"/>
          <p:cNvSpPr>
            <a:spLocks noGrp="1"/>
          </p:cNvSpPr>
          <p:nvPr>
            <p:ph type="pic" idx="4"/>
          </p:nvPr>
        </p:nvSpPr>
        <p:spPr>
          <a:xfrm>
            <a:off x="8075612" y="188913"/>
            <a:ext cx="3924302" cy="3240087"/>
          </a:xfrm>
          <a:prstGeom prst="rect">
            <a:avLst/>
          </a:prstGeom>
          <a:noFill/>
          <a:ln>
            <a:noFill/>
          </a:ln>
        </p:spPr>
      </p:sp>
      <p:sp>
        <p:nvSpPr>
          <p:cNvPr id="70" name="Google Shape;70;p17"/>
          <p:cNvSpPr>
            <a:spLocks noGrp="1"/>
          </p:cNvSpPr>
          <p:nvPr>
            <p:ph type="pic" idx="5"/>
          </p:nvPr>
        </p:nvSpPr>
        <p:spPr>
          <a:xfrm>
            <a:off x="8075612" y="3428999"/>
            <a:ext cx="3924302" cy="3240087"/>
          </a:xfrm>
          <a:prstGeom prst="rect">
            <a:avLst/>
          </a:prstGeom>
          <a:noFill/>
          <a:ln>
            <a:noFill/>
          </a:ln>
        </p:spPr>
      </p:sp>
      <p:sp>
        <p:nvSpPr>
          <p:cNvPr id="71" name="Google Shape;71;p17"/>
          <p:cNvSpPr>
            <a:spLocks noGrp="1"/>
          </p:cNvSpPr>
          <p:nvPr>
            <p:ph type="pic" idx="6"/>
          </p:nvPr>
        </p:nvSpPr>
        <p:spPr>
          <a:xfrm>
            <a:off x="192088" y="3428998"/>
            <a:ext cx="3924300" cy="3240087"/>
          </a:xfrm>
          <a:prstGeom prst="rect">
            <a:avLst/>
          </a:prstGeom>
          <a:noFill/>
          <a:ln>
            <a:noFill/>
          </a:ln>
        </p:spPr>
      </p:sp>
      <p:sp>
        <p:nvSpPr>
          <p:cNvPr id="72" name="Google Shape;72;p17"/>
          <p:cNvSpPr txBox="1">
            <a:spLocks noGrp="1"/>
          </p:cNvSpPr>
          <p:nvPr>
            <p:ph type="title"/>
          </p:nvPr>
        </p:nvSpPr>
        <p:spPr>
          <a:xfrm>
            <a:off x="4116390" y="4647273"/>
            <a:ext cx="3959221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68000" tIns="0" rIns="432000" bIns="0" anchor="ctr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Times New Roman"/>
              <a:buNone/>
              <a:defRPr sz="2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llage + text dark">
  <p:cSld name="Collage + text dark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8"/>
          <p:cNvSpPr>
            <a:spLocks noGrp="1"/>
          </p:cNvSpPr>
          <p:nvPr>
            <p:ph type="pic" idx="2"/>
          </p:nvPr>
        </p:nvSpPr>
        <p:spPr>
          <a:xfrm>
            <a:off x="192088" y="188913"/>
            <a:ext cx="3924300" cy="3240087"/>
          </a:xfrm>
          <a:prstGeom prst="rect">
            <a:avLst/>
          </a:prstGeom>
          <a:noFill/>
          <a:ln>
            <a:noFill/>
          </a:ln>
        </p:spPr>
      </p:sp>
      <p:sp>
        <p:nvSpPr>
          <p:cNvPr id="75" name="Google Shape;75;p18"/>
          <p:cNvSpPr>
            <a:spLocks noGrp="1"/>
          </p:cNvSpPr>
          <p:nvPr>
            <p:ph type="pic" idx="3"/>
          </p:nvPr>
        </p:nvSpPr>
        <p:spPr>
          <a:xfrm>
            <a:off x="4116388" y="188913"/>
            <a:ext cx="3959224" cy="3240087"/>
          </a:xfrm>
          <a:prstGeom prst="rect">
            <a:avLst/>
          </a:prstGeom>
          <a:noFill/>
          <a:ln>
            <a:noFill/>
          </a:ln>
        </p:spPr>
      </p:sp>
      <p:sp>
        <p:nvSpPr>
          <p:cNvPr id="76" name="Google Shape;76;p18"/>
          <p:cNvSpPr>
            <a:spLocks noGrp="1"/>
          </p:cNvSpPr>
          <p:nvPr>
            <p:ph type="pic" idx="4"/>
          </p:nvPr>
        </p:nvSpPr>
        <p:spPr>
          <a:xfrm>
            <a:off x="8075612" y="188913"/>
            <a:ext cx="3924302" cy="3240087"/>
          </a:xfrm>
          <a:prstGeom prst="rect">
            <a:avLst/>
          </a:prstGeom>
          <a:noFill/>
          <a:ln>
            <a:noFill/>
          </a:ln>
        </p:spPr>
      </p:sp>
      <p:sp>
        <p:nvSpPr>
          <p:cNvPr id="77" name="Google Shape;77;p18"/>
          <p:cNvSpPr>
            <a:spLocks noGrp="1"/>
          </p:cNvSpPr>
          <p:nvPr>
            <p:ph type="pic" idx="5"/>
          </p:nvPr>
        </p:nvSpPr>
        <p:spPr>
          <a:xfrm>
            <a:off x="8075612" y="3428999"/>
            <a:ext cx="3924302" cy="3240087"/>
          </a:xfrm>
          <a:prstGeom prst="rect">
            <a:avLst/>
          </a:prstGeom>
          <a:noFill/>
          <a:ln>
            <a:noFill/>
          </a:ln>
        </p:spPr>
      </p:sp>
      <p:sp>
        <p:nvSpPr>
          <p:cNvPr id="78" name="Google Shape;78;p18"/>
          <p:cNvSpPr>
            <a:spLocks noGrp="1"/>
          </p:cNvSpPr>
          <p:nvPr>
            <p:ph type="pic" idx="6"/>
          </p:nvPr>
        </p:nvSpPr>
        <p:spPr>
          <a:xfrm>
            <a:off x="192088" y="3428998"/>
            <a:ext cx="3924300" cy="3240087"/>
          </a:xfrm>
          <a:prstGeom prst="rect">
            <a:avLst/>
          </a:prstGeom>
          <a:noFill/>
          <a:ln>
            <a:noFill/>
          </a:ln>
        </p:spPr>
      </p:sp>
      <p:sp>
        <p:nvSpPr>
          <p:cNvPr id="79" name="Google Shape;79;p18"/>
          <p:cNvSpPr/>
          <p:nvPr/>
        </p:nvSpPr>
        <p:spPr>
          <a:xfrm>
            <a:off x="4116388" y="3429000"/>
            <a:ext cx="3959224" cy="324008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" name="Google Shape;80;p18"/>
          <p:cNvSpPr txBox="1">
            <a:spLocks noGrp="1"/>
          </p:cNvSpPr>
          <p:nvPr>
            <p:ph type="title"/>
          </p:nvPr>
        </p:nvSpPr>
        <p:spPr>
          <a:xfrm>
            <a:off x="4116390" y="4647273"/>
            <a:ext cx="3959221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68000" tIns="0" rIns="432000" bIns="0" anchor="ctr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imes New Roman"/>
              <a:buNone/>
              <a:defRPr sz="2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 and bulkier content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1620000" y="359999"/>
            <a:ext cx="8820000" cy="11998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Times New Roman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body" idx="1"/>
          </p:nvPr>
        </p:nvSpPr>
        <p:spPr>
          <a:xfrm>
            <a:off x="1620000" y="1559859"/>
            <a:ext cx="8820000" cy="4560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  <a:defRPr/>
            </a:lvl2pPr>
            <a:lvl3pPr marL="1371600" lvl="2" indent="-3429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  <a:defRPr/>
            </a:lvl3pPr>
            <a:lvl4pPr marL="1828800" lvl="3" indent="-3429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  <a:defRPr/>
            </a:lvl4pPr>
            <a:lvl5pPr marL="2286000" lvl="4" indent="-3429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  <a:defRPr/>
            </a:lvl5pPr>
            <a:lvl6pPr marL="2743200" lvl="5" indent="-3429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  <a:defRPr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+ small text box">
  <p:cSld name="Image + small text box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>
            <a:spLocks noGrp="1"/>
          </p:cNvSpPr>
          <p:nvPr>
            <p:ph type="pic" idx="2"/>
          </p:nvPr>
        </p:nvSpPr>
        <p:spPr>
          <a:xfrm>
            <a:off x="192088" y="188913"/>
            <a:ext cx="11807825" cy="6480175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8075612" y="4880235"/>
            <a:ext cx="4116387" cy="120541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540000" tIns="360000" rIns="360000" bIns="468000" anchor="b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mes New Roman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">
  <p:cSld name="Section title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>
            <a:spLocks noGrp="1"/>
          </p:cNvSpPr>
          <p:nvPr>
            <p:ph type="pic" idx="2"/>
          </p:nvPr>
        </p:nvSpPr>
        <p:spPr>
          <a:xfrm>
            <a:off x="192088" y="188913"/>
            <a:ext cx="11807825" cy="648017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</p:sp>
      <p:sp>
        <p:nvSpPr>
          <p:cNvPr id="25" name="Google Shape;25;p5"/>
          <p:cNvSpPr txBox="1">
            <a:spLocks noGrp="1"/>
          </p:cNvSpPr>
          <p:nvPr>
            <p:ph type="ctrTitle"/>
          </p:nvPr>
        </p:nvSpPr>
        <p:spPr>
          <a:xfrm>
            <a:off x="192088" y="4624631"/>
            <a:ext cx="11807824" cy="1641128"/>
          </a:xfrm>
          <a:prstGeom prst="rect">
            <a:avLst/>
          </a:prstGeom>
          <a:solidFill>
            <a:schemeClr val="dk1">
              <a:alpha val="49803"/>
            </a:schemeClr>
          </a:solidFill>
          <a:ln>
            <a:noFill/>
          </a:ln>
        </p:spPr>
        <p:txBody>
          <a:bodyPr spcFirstLastPara="1" wrap="square" lIns="360000" tIns="108000" rIns="360000" bIns="612000" anchor="b" anchorCtr="0">
            <a:sp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Font typeface="Times New Roman"/>
              <a:buNone/>
              <a:defRPr sz="6400" cap="none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ubTitle" idx="1"/>
          </p:nvPr>
        </p:nvSpPr>
        <p:spPr>
          <a:xfrm>
            <a:off x="192087" y="5588704"/>
            <a:ext cx="11807823" cy="5024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0" tIns="0" rIns="360000" bIns="0" anchor="t" anchorCtr="0">
            <a:spAutoFit/>
          </a:bodyPr>
          <a:lstStyle>
            <a:lvl1pPr lvl="0" algn="ctr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3200"/>
              <a:buNone/>
              <a:defRPr sz="3200" b="0" i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+ large text box">
  <p:cSld name="Image + large text box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>
            <a:spLocks noGrp="1"/>
          </p:cNvSpPr>
          <p:nvPr>
            <p:ph type="pic" idx="2"/>
          </p:nvPr>
        </p:nvSpPr>
        <p:spPr>
          <a:xfrm>
            <a:off x="192088" y="188913"/>
            <a:ext cx="11807825" cy="6480175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6898234" y="4880235"/>
            <a:ext cx="5293766" cy="120541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540000" tIns="360000" rIns="360000" bIns="468000" anchor="b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mes New Roman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>
            <a:spLocks noGrp="1"/>
          </p:cNvSpPr>
          <p:nvPr>
            <p:ph type="title"/>
          </p:nvPr>
        </p:nvSpPr>
        <p:spPr>
          <a:xfrm>
            <a:off x="464440" y="-461191"/>
            <a:ext cx="8820000" cy="304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only">
  <p:cSld name="Image only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>
            <a:spLocks noGrp="1"/>
          </p:cNvSpPr>
          <p:nvPr>
            <p:ph type="pic" idx="2"/>
          </p:nvPr>
        </p:nvSpPr>
        <p:spPr>
          <a:xfrm>
            <a:off x="192088" y="188913"/>
            <a:ext cx="11807825" cy="648017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</p:sp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464440" y="-461191"/>
            <a:ext cx="8820000" cy="304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 and content">
  <p:cSld name="Headline and content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 txBox="1">
            <a:spLocks noGrp="1"/>
          </p:cNvSpPr>
          <p:nvPr>
            <p:ph type="title"/>
          </p:nvPr>
        </p:nvSpPr>
        <p:spPr>
          <a:xfrm>
            <a:off x="1620000" y="359999"/>
            <a:ext cx="8820000" cy="18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880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Times New Roman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body" idx="1"/>
          </p:nvPr>
        </p:nvSpPr>
        <p:spPr>
          <a:xfrm>
            <a:off x="1620000" y="2159999"/>
            <a:ext cx="8820000" cy="39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  <a:defRPr/>
            </a:lvl2pPr>
            <a:lvl3pPr marL="1371600" lvl="2" indent="-3429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  <a:defRPr/>
            </a:lvl3pPr>
            <a:lvl4pPr marL="1828800" lvl="3" indent="-3429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  <a:defRPr/>
            </a:lvl4pPr>
            <a:lvl5pPr marL="2286000" lvl="4" indent="-3429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  <a:defRPr/>
            </a:lvl5pPr>
            <a:lvl6pPr marL="2743200" lvl="5" indent="-3429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  <a:defRPr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 and content dark">
  <p:cSld name="Headline and content dark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0"/>
          <p:cNvSpPr/>
          <p:nvPr/>
        </p:nvSpPr>
        <p:spPr>
          <a:xfrm>
            <a:off x="192088" y="187656"/>
            <a:ext cx="11807825" cy="64814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Google Shape;40;p10"/>
          <p:cNvSpPr txBox="1">
            <a:spLocks noGrp="1"/>
          </p:cNvSpPr>
          <p:nvPr>
            <p:ph type="title"/>
          </p:nvPr>
        </p:nvSpPr>
        <p:spPr>
          <a:xfrm>
            <a:off x="1620000" y="359999"/>
            <a:ext cx="8820000" cy="18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880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Times New Roman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10"/>
          <p:cNvSpPr txBox="1">
            <a:spLocks noGrp="1"/>
          </p:cNvSpPr>
          <p:nvPr>
            <p:ph type="body" idx="1"/>
          </p:nvPr>
        </p:nvSpPr>
        <p:spPr>
          <a:xfrm>
            <a:off x="1620000" y="2159999"/>
            <a:ext cx="8820000" cy="39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683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accent6"/>
              </a:buClr>
              <a:buSzPts val="2200"/>
              <a:buChar char="•"/>
              <a:defRPr>
                <a:solidFill>
                  <a:schemeClr val="lt1"/>
                </a:solidFill>
              </a:defRPr>
            </a:lvl1pPr>
            <a:lvl2pPr marL="914400" lvl="1" indent="-3683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Char char="-"/>
              <a:defRPr>
                <a:solidFill>
                  <a:schemeClr val="lt1"/>
                </a:solidFill>
              </a:defRPr>
            </a:lvl2pPr>
            <a:lvl3pPr marL="1371600" lvl="2" indent="-3683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Char char="-"/>
              <a:defRPr>
                <a:solidFill>
                  <a:schemeClr val="lt1"/>
                </a:solidFill>
              </a:defRPr>
            </a:lvl3pPr>
            <a:lvl4pPr marL="1828800" lvl="3" indent="-3683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Char char="-"/>
              <a:defRPr>
                <a:solidFill>
                  <a:schemeClr val="lt1"/>
                </a:solidFill>
              </a:defRPr>
            </a:lvl4pPr>
            <a:lvl5pPr marL="2286000" lvl="4" indent="-3683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Char char="-"/>
              <a:defRPr>
                <a:solidFill>
                  <a:schemeClr val="lt1"/>
                </a:solidFill>
              </a:defRPr>
            </a:lvl5pPr>
            <a:lvl6pPr marL="2743200" lvl="5" indent="-3683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Char char="-"/>
              <a:defRPr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1620000" y="359999"/>
            <a:ext cx="8820000" cy="18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88000" anchor="b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Times New Roman"/>
              <a:buNone/>
              <a:defRPr sz="4800" b="0" i="0" u="none" strike="noStrike" cap="none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1620000" y="2159999"/>
            <a:ext cx="8820000" cy="4351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36830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683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Char char="-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683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Char char="-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683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Char char="-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683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Char char="-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683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Char char="-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121">
          <p15:clr>
            <a:srgbClr val="F26B43"/>
          </p15:clr>
        </p15:guide>
        <p15:guide id="4" pos="7559">
          <p15:clr>
            <a:srgbClr val="F26B43"/>
          </p15:clr>
        </p15:guide>
        <p15:guide id="5" pos="2593">
          <p15:clr>
            <a:srgbClr val="F26B43"/>
          </p15:clr>
        </p15:guide>
        <p15:guide id="6" pos="5087">
          <p15:clr>
            <a:srgbClr val="F26B43"/>
          </p15:clr>
        </p15:guide>
        <p15:guide id="7" orient="horz" pos="4201">
          <p15:clr>
            <a:srgbClr val="F26B43"/>
          </p15:clr>
        </p15:guide>
        <p15:guide id="8" orient="horz" pos="119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9"/>
          <p:cNvSpPr txBox="1">
            <a:spLocks noGrp="1"/>
          </p:cNvSpPr>
          <p:nvPr>
            <p:ph type="title"/>
          </p:nvPr>
        </p:nvSpPr>
        <p:spPr>
          <a:xfrm>
            <a:off x="5651586" y="2811259"/>
            <a:ext cx="6477661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Times New Roman"/>
              <a:buNone/>
            </a:pPr>
            <a:r>
              <a:rPr lang="en-GB" sz="2000" dirty="0"/>
              <a:t>Optimal peptide quantification via machine learning enhanced</a:t>
            </a:r>
            <a:br>
              <a:rPr lang="en-GB" sz="2000" dirty="0"/>
            </a:br>
            <a:r>
              <a:rPr lang="en-GB" sz="2000" dirty="0"/>
              <a:t>fragment ion ranking in DIA-MS proteomics</a:t>
            </a:r>
          </a:p>
        </p:txBody>
      </p:sp>
      <p:sp>
        <p:nvSpPr>
          <p:cNvPr id="87" name="Google Shape;87;p19"/>
          <p:cNvSpPr txBox="1">
            <a:spLocks noGrp="1"/>
          </p:cNvSpPr>
          <p:nvPr>
            <p:ph type="body" idx="1"/>
          </p:nvPr>
        </p:nvSpPr>
        <p:spPr>
          <a:xfrm>
            <a:off x="5651586" y="3730025"/>
            <a:ext cx="6348324" cy="349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LINA LU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SUPERVISOR: Lars Malmström	CO-SUPERVISOR: Aaron Scott</a:t>
            </a:r>
            <a:endParaRPr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8" name="Google Shape;88;p19" descr="A person in protective clothing looks out through an opening in a laboratory instrument."/>
          <p:cNvPicPr preferRelativeResize="0"/>
          <p:nvPr/>
        </p:nvPicPr>
        <p:blipFill rotWithShape="1">
          <a:blip r:embed="rId3">
            <a:alphaModFix/>
          </a:blip>
          <a:srcRect l="-1"/>
          <a:stretch/>
        </p:blipFill>
        <p:spPr>
          <a:xfrm>
            <a:off x="192090" y="188913"/>
            <a:ext cx="5239388" cy="6475798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9" descr="The main University building, the fountain in the University Square and a tree in bright autumnal hues.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31477" y="193473"/>
            <a:ext cx="6568433" cy="2589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9" descr="Four students sit together and look quietly thoughtful.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431480" y="4075227"/>
            <a:ext cx="6568433" cy="258127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374475" y="4227755"/>
            <a:ext cx="2817525" cy="26302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27"/>
          <p:cNvPicPr preferRelativeResize="0"/>
          <p:nvPr/>
        </p:nvPicPr>
        <p:blipFill rotWithShape="1">
          <a:blip r:embed="rId3"/>
          <a:srcRect/>
          <a:stretch/>
        </p:blipFill>
        <p:spPr>
          <a:xfrm>
            <a:off x="192088" y="188912"/>
            <a:ext cx="11807824" cy="6480175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7"/>
          <p:cNvSpPr txBox="1">
            <a:spLocks noGrp="1"/>
          </p:cNvSpPr>
          <p:nvPr>
            <p:ph type="ctrTitle"/>
          </p:nvPr>
        </p:nvSpPr>
        <p:spPr>
          <a:xfrm>
            <a:off x="192088" y="4624631"/>
            <a:ext cx="11807824" cy="1641128"/>
          </a:xfrm>
          <a:prstGeom prst="rect">
            <a:avLst/>
          </a:prstGeom>
          <a:solidFill>
            <a:schemeClr val="dk1">
              <a:alpha val="49803"/>
            </a:schemeClr>
          </a:solidFill>
          <a:ln>
            <a:noFill/>
          </a:ln>
        </p:spPr>
        <p:txBody>
          <a:bodyPr spcFirstLastPara="1" wrap="square" lIns="360000" tIns="108000" rIns="360000" bIns="612000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Font typeface="Times New Roman"/>
              <a:buNone/>
            </a:pPr>
            <a:r>
              <a:rPr lang="en-US" dirty="0"/>
              <a:t>MATERIALS AND METHODS</a:t>
            </a:r>
            <a:endParaRPr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8"/>
          <p:cNvSpPr txBox="1">
            <a:spLocks noGrp="1"/>
          </p:cNvSpPr>
          <p:nvPr>
            <p:ph type="title"/>
          </p:nvPr>
        </p:nvSpPr>
        <p:spPr>
          <a:xfrm>
            <a:off x="418966" y="166952"/>
            <a:ext cx="11441339" cy="11998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Times New Roman"/>
              <a:buNone/>
            </a:pPr>
            <a:r>
              <a:rPr lang="en-US" dirty="0"/>
              <a:t>Materials</a:t>
            </a:r>
            <a:endParaRPr dirty="0"/>
          </a:p>
        </p:txBody>
      </p:sp>
      <p:sp>
        <p:nvSpPr>
          <p:cNvPr id="168" name="Google Shape;168;p28"/>
          <p:cNvSpPr txBox="1">
            <a:spLocks noGrp="1"/>
          </p:cNvSpPr>
          <p:nvPr>
            <p:ph type="body" idx="1"/>
          </p:nvPr>
        </p:nvSpPr>
        <p:spPr>
          <a:xfrm>
            <a:off x="451407" y="1248060"/>
            <a:ext cx="6048395" cy="109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Samples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2200"/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Yeast spike-in benchmark data</a:t>
            </a:r>
          </a:p>
          <a:p>
            <a:pPr marL="0" lvl="0" indent="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2200"/>
              <a:buNone/>
            </a:pP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2200"/>
              <a:buNone/>
            </a:pP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9" name="Google Shape;169;p28"/>
          <p:cNvSpPr txBox="1"/>
          <p:nvPr/>
        </p:nvSpPr>
        <p:spPr>
          <a:xfrm>
            <a:off x="7463734" y="1248060"/>
            <a:ext cx="4396569" cy="4416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</a:pPr>
            <a:r>
              <a:rPr lang="en-US" sz="2200" b="1" i="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Software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80000" marR="0" lvl="0" indent="-18000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Char char="•"/>
            </a:pPr>
            <a:r>
              <a:rPr lang="en-US" altLang="zh-CN" sz="2200" b="0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OpenSWATH</a:t>
            </a:r>
            <a:r>
              <a:rPr lang="en-US" altLang="zh-CN" sz="2200" b="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2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 </a:t>
            </a:r>
            <a:r>
              <a:rPr lang="en-US" sz="2200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PyProphet</a:t>
            </a:r>
            <a:r>
              <a:rPr lang="en-US" sz="22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/ </a:t>
            </a:r>
            <a:r>
              <a:rPr lang="en-US" sz="2200" b="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TRIC</a:t>
            </a:r>
          </a:p>
          <a:p>
            <a:pPr marL="180000" marR="0" lvl="0" indent="-18000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Char char="•"/>
            </a:pPr>
            <a:r>
              <a:rPr lang="en-US" sz="22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Python</a:t>
            </a:r>
          </a:p>
          <a:p>
            <a:pPr lvl="3">
              <a:lnSpc>
                <a:spcPct val="110000"/>
              </a:lnSpc>
              <a:spcBef>
                <a:spcPts val="1200"/>
              </a:spcBef>
              <a:buClr>
                <a:schemeClr val="accent1"/>
              </a:buClr>
              <a:buSzPts val="2200"/>
            </a:pPr>
            <a:r>
              <a:rPr lang="en-US" sz="22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scikit-learn</a:t>
            </a:r>
          </a:p>
          <a:p>
            <a:pPr lvl="3">
              <a:lnSpc>
                <a:spcPct val="110000"/>
              </a:lnSpc>
              <a:spcBef>
                <a:spcPts val="1200"/>
              </a:spcBef>
              <a:buClr>
                <a:schemeClr val="accent1"/>
              </a:buClr>
              <a:buSzPts val="2200"/>
            </a:pPr>
            <a:r>
              <a:rPr lang="en-US" altLang="zh-CN" sz="22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altLang="zh-CN" sz="2200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gscore</a:t>
            </a:r>
            <a:endParaRPr lang="en-US" sz="2200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80000" marR="0" lvl="0" indent="-18000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Char char="•"/>
            </a:pPr>
            <a:r>
              <a:rPr lang="en-US" sz="2200" b="0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Snakemake</a:t>
            </a:r>
            <a:endParaRPr lang="en-US" sz="2200" b="0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  <a:p>
            <a:pPr marL="180000" marR="0" lvl="0" indent="-18000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Char char="•"/>
            </a:pPr>
            <a:r>
              <a:rPr lang="en-US" sz="22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Singularity container</a:t>
            </a:r>
          </a:p>
          <a:p>
            <a:pPr marL="180000" marR="0" lvl="0" indent="-18000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Char char="•"/>
            </a:pPr>
            <a:r>
              <a:rPr lang="en-US" sz="2200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2200" b="0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ormalyzerDE</a:t>
            </a:r>
            <a:endParaRPr lang="en-US" sz="2200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06F8B9A6-CAFF-4DE5-7147-29F29A676F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9998274"/>
              </p:ext>
            </p:extLst>
          </p:nvPr>
        </p:nvGraphicFramePr>
        <p:xfrm>
          <a:off x="418967" y="2141489"/>
          <a:ext cx="5677033" cy="1458918"/>
        </p:xfrm>
        <a:graphic>
          <a:graphicData uri="http://schemas.openxmlformats.org/drawingml/2006/table">
            <a:tbl>
              <a:tblPr>
                <a:tableStyleId>{2E899E98-1D13-4B08-8BCF-A8ED9B02B117}</a:tableStyleId>
              </a:tblPr>
              <a:tblGrid>
                <a:gridCol w="977506">
                  <a:extLst>
                    <a:ext uri="{9D8B030D-6E8A-4147-A177-3AD203B41FA5}">
                      <a16:colId xmlns:a16="http://schemas.microsoft.com/office/drawing/2014/main" val="4086709648"/>
                    </a:ext>
                  </a:extLst>
                </a:gridCol>
                <a:gridCol w="979899">
                  <a:extLst>
                    <a:ext uri="{9D8B030D-6E8A-4147-A177-3AD203B41FA5}">
                      <a16:colId xmlns:a16="http://schemas.microsoft.com/office/drawing/2014/main" val="1680988500"/>
                    </a:ext>
                  </a:extLst>
                </a:gridCol>
                <a:gridCol w="1181939">
                  <a:extLst>
                    <a:ext uri="{9D8B030D-6E8A-4147-A177-3AD203B41FA5}">
                      <a16:colId xmlns:a16="http://schemas.microsoft.com/office/drawing/2014/main" val="2380114845"/>
                    </a:ext>
                  </a:extLst>
                </a:gridCol>
                <a:gridCol w="1161736">
                  <a:extLst>
                    <a:ext uri="{9D8B030D-6E8A-4147-A177-3AD203B41FA5}">
                      <a16:colId xmlns:a16="http://schemas.microsoft.com/office/drawing/2014/main" val="3859645868"/>
                    </a:ext>
                  </a:extLst>
                </a:gridCol>
                <a:gridCol w="1375953">
                  <a:extLst>
                    <a:ext uri="{9D8B030D-6E8A-4147-A177-3AD203B41FA5}">
                      <a16:colId xmlns:a16="http://schemas.microsoft.com/office/drawing/2014/main" val="902481539"/>
                    </a:ext>
                  </a:extLst>
                </a:gridCol>
              </a:tblGrid>
              <a:tr h="8089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Groups</a:t>
                      </a:r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Yeast(</a:t>
                      </a:r>
                      <a:r>
                        <a:rPr lang="el-GR" sz="18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μ</a:t>
                      </a:r>
                      <a:r>
                        <a:rPr lang="en-US" sz="18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L)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iRT(</a:t>
                      </a:r>
                      <a:r>
                        <a:rPr lang="el-GR" sz="18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μ</a:t>
                      </a:r>
                      <a:r>
                        <a:rPr lang="en-US" sz="18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L)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Mouse Kidney(</a:t>
                      </a:r>
                      <a:r>
                        <a:rPr lang="el-GR" sz="18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μ</a:t>
                      </a:r>
                      <a:r>
                        <a:rPr lang="en-US" sz="18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L)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Yeast </a:t>
                      </a:r>
                      <a:r>
                        <a:rPr lang="en-US" sz="18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dilusion</a:t>
                      </a:r>
                      <a:r>
                        <a:rPr lang="en-US" sz="18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factor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798887940"/>
                  </a:ext>
                </a:extLst>
              </a:tr>
              <a:tr h="32498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1.5625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23.4375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44985352"/>
                  </a:ext>
                </a:extLst>
              </a:tr>
              <a:tr h="32498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0.390625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24.60938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32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282364282"/>
                  </a:ext>
                </a:extLst>
              </a:tr>
            </a:tbl>
          </a:graphicData>
        </a:graphic>
      </p:graphicFrame>
      <p:cxnSp>
        <p:nvCxnSpPr>
          <p:cNvPr id="3" name="Google Shape;241;p36">
            <a:extLst>
              <a:ext uri="{FF2B5EF4-FFF2-40B4-BE49-F238E27FC236}">
                <a16:creationId xmlns:a16="http://schemas.microsoft.com/office/drawing/2014/main" id="{5B8EE017-CF99-A3D7-0945-28CE0BBB7B99}"/>
              </a:ext>
            </a:extLst>
          </p:cNvPr>
          <p:cNvCxnSpPr>
            <a:cxnSpLocks/>
          </p:cNvCxnSpPr>
          <p:nvPr/>
        </p:nvCxnSpPr>
        <p:spPr>
          <a:xfrm>
            <a:off x="6859969" y="1295248"/>
            <a:ext cx="0" cy="4416390"/>
          </a:xfrm>
          <a:prstGeom prst="straightConnector1">
            <a:avLst/>
          </a:prstGeom>
          <a:noFill/>
          <a:ln w="12700" cap="flat" cmpd="sng">
            <a:solidFill>
              <a:schemeClr val="accent1"/>
            </a:solidFill>
            <a:prstDash val="dash"/>
            <a:miter lim="800000"/>
            <a:headEnd type="none" w="sm" len="sm"/>
            <a:tailEnd type="none" w="sm" len="sm"/>
          </a:ln>
        </p:spPr>
      </p:cxnSp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D5B619F4-CEB3-C776-1492-227A19C2C9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0908960"/>
              </p:ext>
            </p:extLst>
          </p:nvPr>
        </p:nvGraphicFramePr>
        <p:xfrm>
          <a:off x="418967" y="4703005"/>
          <a:ext cx="5677033" cy="1008633"/>
        </p:xfrm>
        <a:graphic>
          <a:graphicData uri="http://schemas.openxmlformats.org/drawingml/2006/table">
            <a:tbl>
              <a:tblPr>
                <a:tableStyleId>{2E899E98-1D13-4B08-8BCF-A8ED9B02B117}</a:tableStyleId>
              </a:tblPr>
              <a:tblGrid>
                <a:gridCol w="977506">
                  <a:extLst>
                    <a:ext uri="{9D8B030D-6E8A-4147-A177-3AD203B41FA5}">
                      <a16:colId xmlns:a16="http://schemas.microsoft.com/office/drawing/2014/main" val="4086709648"/>
                    </a:ext>
                  </a:extLst>
                </a:gridCol>
                <a:gridCol w="811468">
                  <a:extLst>
                    <a:ext uri="{9D8B030D-6E8A-4147-A177-3AD203B41FA5}">
                      <a16:colId xmlns:a16="http://schemas.microsoft.com/office/drawing/2014/main" val="1680988500"/>
                    </a:ext>
                  </a:extLst>
                </a:gridCol>
                <a:gridCol w="1350370">
                  <a:extLst>
                    <a:ext uri="{9D8B030D-6E8A-4147-A177-3AD203B41FA5}">
                      <a16:colId xmlns:a16="http://schemas.microsoft.com/office/drawing/2014/main" val="2380114845"/>
                    </a:ext>
                  </a:extLst>
                </a:gridCol>
                <a:gridCol w="1348226">
                  <a:extLst>
                    <a:ext uri="{9D8B030D-6E8A-4147-A177-3AD203B41FA5}">
                      <a16:colId xmlns:a16="http://schemas.microsoft.com/office/drawing/2014/main" val="3859645868"/>
                    </a:ext>
                  </a:extLst>
                </a:gridCol>
                <a:gridCol w="1189463">
                  <a:extLst>
                    <a:ext uri="{9D8B030D-6E8A-4147-A177-3AD203B41FA5}">
                      <a16:colId xmlns:a16="http://schemas.microsoft.com/office/drawing/2014/main" val="902481539"/>
                    </a:ext>
                  </a:extLst>
                </a:gridCol>
              </a:tblGrid>
              <a:tr h="35866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Groups</a:t>
                      </a:r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Human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C. elegans</a:t>
                      </a:r>
                      <a:endParaRPr lang="en-US" sz="1800" b="0" i="1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S. </a:t>
                      </a:r>
                      <a:r>
                        <a:rPr lang="en-US" altLang="zh-CN" sz="1800" i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cereviviae</a:t>
                      </a:r>
                      <a:endParaRPr lang="en-US" sz="1800" b="0" i="1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E. coli</a:t>
                      </a:r>
                      <a:endParaRPr lang="en-US" sz="1800" b="0" i="1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798887940"/>
                  </a:ext>
                </a:extLst>
              </a:tr>
              <a:tr h="32498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1.3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44985352"/>
                  </a:ext>
                </a:extLst>
              </a:tr>
              <a:tr h="32498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1.1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1.2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282364282"/>
                  </a:ext>
                </a:extLst>
              </a:tr>
            </a:tbl>
          </a:graphicData>
        </a:graphic>
      </p:graphicFrame>
      <p:sp>
        <p:nvSpPr>
          <p:cNvPr id="10" name="Google Shape;168;p28">
            <a:extLst>
              <a:ext uri="{FF2B5EF4-FFF2-40B4-BE49-F238E27FC236}">
                <a16:creationId xmlns:a16="http://schemas.microsoft.com/office/drawing/2014/main" id="{95322FD9-9CEA-DB52-C6B4-1C33ED75C1F9}"/>
              </a:ext>
            </a:extLst>
          </p:cNvPr>
          <p:cNvSpPr txBox="1">
            <a:spLocks/>
          </p:cNvSpPr>
          <p:nvPr/>
        </p:nvSpPr>
        <p:spPr>
          <a:xfrm>
            <a:off x="418965" y="4078288"/>
            <a:ext cx="6048395" cy="1093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-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-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-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-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-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342900">
              <a:buSzPts val="2200"/>
              <a:buFont typeface="Arial" panose="020B0604020202020204" pitchFamily="34" charset="0"/>
              <a:buChar char="•"/>
            </a:pPr>
            <a:r>
              <a:rPr lang="en-GB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Low fold change multi-species proteomics data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[1]</a:t>
            </a:r>
            <a:endParaRPr lang="en-GB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A9C44261-20B7-CDC5-A726-C4A9A81F86C1}"/>
              </a:ext>
            </a:extLst>
          </p:cNvPr>
          <p:cNvSpPr txBox="1"/>
          <p:nvPr/>
        </p:nvSpPr>
        <p:spPr>
          <a:xfrm>
            <a:off x="328431" y="6146415"/>
            <a:ext cx="1153513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200" b="0" i="0" dirty="0">
                <a:solidFill>
                  <a:srgbClr val="21212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[1] </a:t>
            </a:r>
            <a:r>
              <a:rPr lang="en-US" altLang="zh-CN" sz="1200" b="0" i="0" dirty="0" err="1">
                <a:solidFill>
                  <a:srgbClr val="21212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Bruderer</a:t>
            </a:r>
            <a:r>
              <a:rPr lang="en-US" altLang="zh-CN" sz="1200" b="0" i="0" dirty="0">
                <a:solidFill>
                  <a:srgbClr val="21212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R, Bernhardt OM, Gandhi T, Xuan Y, Sondermann J, Schmidt M, Gomez-Varela D, Reiter L. Optimization of Experimental Parameters in Data-Independent Mass Spectrometry Significantly Increases Depth and Reproducibility of Results. Mol Cell Proteomics. 2017 Dec;16(12):2296-2309. </a:t>
            </a:r>
            <a:r>
              <a:rPr lang="en-US" altLang="zh-CN" sz="1200" b="0" i="0" dirty="0" err="1">
                <a:solidFill>
                  <a:srgbClr val="21212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doi</a:t>
            </a:r>
            <a:r>
              <a:rPr lang="en-US" altLang="zh-CN" sz="1200" b="0" i="0" dirty="0">
                <a:solidFill>
                  <a:srgbClr val="21212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10.1074/mcp.RA117.000314. </a:t>
            </a:r>
            <a:r>
              <a:rPr lang="en-US" altLang="zh-CN" sz="1200" b="0" i="0" dirty="0" err="1">
                <a:solidFill>
                  <a:srgbClr val="21212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Epub</a:t>
            </a:r>
            <a:r>
              <a:rPr lang="en-US" altLang="zh-CN" sz="1200" b="0" i="0" dirty="0">
                <a:solidFill>
                  <a:srgbClr val="21212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2017 Oct 25. PMID: 29070702; PMCID: PMC5724188.</a:t>
            </a:r>
            <a:endParaRPr lang="en-US" altLang="zh-CN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9"/>
          <p:cNvSpPr txBox="1">
            <a:spLocks noGrp="1"/>
          </p:cNvSpPr>
          <p:nvPr>
            <p:ph type="title"/>
          </p:nvPr>
        </p:nvSpPr>
        <p:spPr>
          <a:xfrm>
            <a:off x="418966" y="166952"/>
            <a:ext cx="11441339" cy="11998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Times New Roman"/>
              <a:buNone/>
            </a:pPr>
            <a:r>
              <a:rPr lang="en-US" dirty="0"/>
              <a:t>Generalized workflow</a:t>
            </a:r>
            <a:endParaRPr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D7AD1B0-682F-4DAF-840D-42A27D2E84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7238" y="1448511"/>
            <a:ext cx="9717523" cy="5409489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1"/>
          <p:cNvSpPr txBox="1">
            <a:spLocks noGrp="1"/>
          </p:cNvSpPr>
          <p:nvPr>
            <p:ph type="title"/>
          </p:nvPr>
        </p:nvSpPr>
        <p:spPr>
          <a:xfrm>
            <a:off x="418966" y="166952"/>
            <a:ext cx="11441339" cy="11998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Times New Roman"/>
              <a:buNone/>
            </a:pPr>
            <a:r>
              <a:rPr lang="en-US" dirty="0"/>
              <a:t>Model generation</a:t>
            </a:r>
            <a:endParaRPr dirty="0"/>
          </a:p>
        </p:txBody>
      </p:sp>
      <p:sp>
        <p:nvSpPr>
          <p:cNvPr id="3" name="Google Shape;133;p24">
            <a:extLst>
              <a:ext uri="{FF2B5EF4-FFF2-40B4-BE49-F238E27FC236}">
                <a16:creationId xmlns:a16="http://schemas.microsoft.com/office/drawing/2014/main" id="{3ECCEC54-C4B2-AE43-D718-5823BDD88D0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18967" y="1366812"/>
            <a:ext cx="4518794" cy="53242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80000" lvl="0" indent="-1800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-GB" sz="2200" b="1" dirty="0"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Features</a:t>
            </a:r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&amp; l</a:t>
            </a:r>
            <a:r>
              <a:rPr lang="en-GB" altLang="zh-CN" sz="2200" b="1" dirty="0"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abels</a:t>
            </a:r>
          </a:p>
          <a:p>
            <a:pPr marL="637200" lvl="1" indent="-180000">
              <a:buSzPts val="2200"/>
              <a:buChar char="•"/>
            </a:pPr>
            <a:r>
              <a:rPr lang="en-GB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 fragment ion sub-scores</a:t>
            </a:r>
          </a:p>
          <a:p>
            <a:pPr marL="637200" lvl="1" indent="-180000">
              <a:buSzPts val="2200"/>
              <a:buChar char="•"/>
            </a:pPr>
            <a:r>
              <a:rPr lang="en-GB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Targets and decoys</a:t>
            </a:r>
            <a:endParaRPr lang="en-GB" altLang="zh-CN" sz="1800" dirty="0"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  <a:p>
            <a:pPr marL="180000" lvl="0" indent="-1800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endParaRPr lang="en-GB" sz="2200" b="1" dirty="0"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  <a:p>
            <a:pPr marL="180000" lvl="0" indent="-1800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Model</a:t>
            </a:r>
          </a:p>
          <a:p>
            <a:pPr marL="637200" lvl="1" indent="-180000">
              <a:buSzPts val="2200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Logistic regression</a:t>
            </a:r>
          </a:p>
          <a:p>
            <a:pPr marL="637200" lvl="1" indent="-180000">
              <a:buSzPts val="2200"/>
              <a:buChar char="•"/>
            </a:pP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80000" lvl="0" indent="-1800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Trai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ning methods</a:t>
            </a:r>
          </a:p>
          <a:p>
            <a:pPr marL="637200" lvl="1" indent="-180000">
              <a:buSzPts val="2200"/>
              <a:buFont typeface="Arial"/>
              <a:buChar char="•"/>
            </a:pP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Hold-out cross-validation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37200" lvl="1" indent="-180000">
              <a:buSzPts val="2200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Stochastic gradient descent (SGD)</a:t>
            </a:r>
          </a:p>
          <a:p>
            <a:pPr marL="637200" lvl="1" indent="-180000">
              <a:buSzPts val="2200"/>
              <a:buChar char="•"/>
            </a:pPr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80000" lvl="0" indent="-1800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-US" altLang="zh-CN" sz="2200" b="1" dirty="0"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Model improvements</a:t>
            </a:r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  <a:p>
            <a:pPr marL="637200" lvl="1" indent="-180000">
              <a:buSzPts val="2200"/>
              <a:buFont typeface="Arial"/>
              <a:buChar char="•"/>
            </a:pP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Deal with noisy labels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37200" lvl="1" indent="-180000">
              <a:buSzPts val="2200"/>
              <a:buChar char="•"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endParaRPr lang="en-US" altLang="zh-CN" sz="1800" dirty="0"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E42A5484-8728-8E47-47F1-D41AADD281D6}"/>
              </a:ext>
            </a:extLst>
          </p:cNvPr>
          <p:cNvGrpSpPr/>
          <p:nvPr/>
        </p:nvGrpSpPr>
        <p:grpSpPr>
          <a:xfrm>
            <a:off x="5192595" y="1199759"/>
            <a:ext cx="2189094" cy="4199355"/>
            <a:chOff x="9186681" y="1485600"/>
            <a:chExt cx="2189094" cy="4199355"/>
          </a:xfrm>
        </p:grpSpPr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3C17B6BB-D5B2-CA27-1453-6F1FDC12BFA9}"/>
                </a:ext>
              </a:extLst>
            </p:cNvPr>
            <p:cNvSpPr txBox="1"/>
            <p:nvPr/>
          </p:nvSpPr>
          <p:spPr>
            <a:xfrm>
              <a:off x="9314342" y="1485600"/>
              <a:ext cx="19337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Get training data</a:t>
              </a:r>
              <a:endParaRPr lang="zh-CN" alt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1" name="流程图: 数据 50">
              <a:extLst>
                <a:ext uri="{FF2B5EF4-FFF2-40B4-BE49-F238E27FC236}">
                  <a16:creationId xmlns:a16="http://schemas.microsoft.com/office/drawing/2014/main" id="{19C7684A-6B91-8859-9FE6-DE10195A1A7C}"/>
                </a:ext>
              </a:extLst>
            </p:cNvPr>
            <p:cNvSpPr/>
            <p:nvPr/>
          </p:nvSpPr>
          <p:spPr>
            <a:xfrm>
              <a:off x="9367782" y="3917628"/>
              <a:ext cx="1827901" cy="369332"/>
            </a:xfrm>
            <a:prstGeom prst="flowChartInputOutput">
              <a:avLst/>
            </a:prstGeom>
            <a:noFill/>
            <a:ln w="38100">
              <a:solidFill>
                <a:srgbClr val="70AD4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*.</a:t>
              </a:r>
              <a:r>
                <a:rPr lang="en-US" altLang="zh-CN" b="1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tsv</a:t>
              </a:r>
              <a:endParaRPr lang="en-US" altLang="zh-C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3" name="流程图: 数据 52">
              <a:extLst>
                <a:ext uri="{FF2B5EF4-FFF2-40B4-BE49-F238E27FC236}">
                  <a16:creationId xmlns:a16="http://schemas.microsoft.com/office/drawing/2014/main" id="{80C45927-1D14-8615-F696-CA14C9D7F2A6}"/>
                </a:ext>
              </a:extLst>
            </p:cNvPr>
            <p:cNvSpPr/>
            <p:nvPr/>
          </p:nvSpPr>
          <p:spPr>
            <a:xfrm>
              <a:off x="9186681" y="4581207"/>
              <a:ext cx="2189094" cy="398307"/>
            </a:xfrm>
            <a:prstGeom prst="flowChartInputOutput">
              <a:avLst/>
            </a:prstGeom>
            <a:noFill/>
            <a:ln w="38100">
              <a:solidFill>
                <a:srgbClr val="70AD4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Merged data</a:t>
              </a:r>
            </a:p>
          </p:txBody>
        </p:sp>
        <p:sp>
          <p:nvSpPr>
            <p:cNvPr id="54" name="矩形 53">
              <a:extLst>
                <a:ext uri="{FF2B5EF4-FFF2-40B4-BE49-F238E27FC236}">
                  <a16:creationId xmlns:a16="http://schemas.microsoft.com/office/drawing/2014/main" id="{8C7A28EC-F800-ACB4-13F9-909298D8AB2A}"/>
                </a:ext>
              </a:extLst>
            </p:cNvPr>
            <p:cNvSpPr/>
            <p:nvPr/>
          </p:nvSpPr>
          <p:spPr>
            <a:xfrm>
              <a:off x="9385501" y="3254049"/>
              <a:ext cx="1803550" cy="369332"/>
            </a:xfrm>
            <a:prstGeom prst="rect">
              <a:avLst/>
            </a:prstGeom>
            <a:noFill/>
            <a:ln w="38100">
              <a:solidFill>
                <a:srgbClr val="70AD4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Merge </a:t>
              </a:r>
              <a:r>
                <a:rPr lang="en-US" altLang="zh-CN" b="1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osw</a:t>
              </a:r>
              <a:r>
                <a:rPr lang="en-US" altLang="zh-CN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tables</a:t>
              </a:r>
            </a:p>
          </p:txBody>
        </p:sp>
        <p:cxnSp>
          <p:nvCxnSpPr>
            <p:cNvPr id="55" name="直接箭头连接符 54">
              <a:extLst>
                <a:ext uri="{FF2B5EF4-FFF2-40B4-BE49-F238E27FC236}">
                  <a16:creationId xmlns:a16="http://schemas.microsoft.com/office/drawing/2014/main" id="{BFDF300D-64EC-F86E-668A-2265F6B6FE15}"/>
                </a:ext>
              </a:extLst>
            </p:cNvPr>
            <p:cNvCxnSpPr>
              <a:cxnSpLocks/>
              <a:stCxn id="54" idx="2"/>
              <a:endCxn id="51" idx="1"/>
            </p:cNvCxnSpPr>
            <p:nvPr/>
          </p:nvCxnSpPr>
          <p:spPr>
            <a:xfrm flipH="1">
              <a:off x="10281733" y="3623381"/>
              <a:ext cx="5543" cy="294247"/>
            </a:xfrm>
            <a:prstGeom prst="straightConnector1">
              <a:avLst/>
            </a:prstGeom>
            <a:ln w="38100">
              <a:solidFill>
                <a:srgbClr val="70AD4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箭头连接符 55">
              <a:extLst>
                <a:ext uri="{FF2B5EF4-FFF2-40B4-BE49-F238E27FC236}">
                  <a16:creationId xmlns:a16="http://schemas.microsoft.com/office/drawing/2014/main" id="{16A12B11-943B-D51D-C4B3-4BA7ADC89D7E}"/>
                </a:ext>
              </a:extLst>
            </p:cNvPr>
            <p:cNvCxnSpPr>
              <a:cxnSpLocks/>
              <a:stCxn id="53" idx="4"/>
              <a:endCxn id="61" idx="0"/>
            </p:cNvCxnSpPr>
            <p:nvPr/>
          </p:nvCxnSpPr>
          <p:spPr>
            <a:xfrm>
              <a:off x="10281228" y="4979514"/>
              <a:ext cx="1" cy="307134"/>
            </a:xfrm>
            <a:prstGeom prst="straightConnector1">
              <a:avLst/>
            </a:prstGeom>
            <a:ln w="38100">
              <a:solidFill>
                <a:srgbClr val="70AD4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矩形 60">
              <a:extLst>
                <a:ext uri="{FF2B5EF4-FFF2-40B4-BE49-F238E27FC236}">
                  <a16:creationId xmlns:a16="http://schemas.microsoft.com/office/drawing/2014/main" id="{2E71622E-C59C-235B-0E13-D09E6615E277}"/>
                </a:ext>
              </a:extLst>
            </p:cNvPr>
            <p:cNvSpPr/>
            <p:nvPr/>
          </p:nvSpPr>
          <p:spPr>
            <a:xfrm>
              <a:off x="9186682" y="5286648"/>
              <a:ext cx="2189093" cy="398307"/>
            </a:xfrm>
            <a:prstGeom prst="rect">
              <a:avLst/>
            </a:prstGeom>
            <a:noFill/>
            <a:ln w="38100">
              <a:solidFill>
                <a:srgbClr val="70AD4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Data preprocessing</a:t>
              </a:r>
            </a:p>
          </p:txBody>
        </p:sp>
        <p:sp>
          <p:nvSpPr>
            <p:cNvPr id="62" name="文本框 61">
              <a:extLst>
                <a:ext uri="{FF2B5EF4-FFF2-40B4-BE49-F238E27FC236}">
                  <a16:creationId xmlns:a16="http://schemas.microsoft.com/office/drawing/2014/main" id="{55C57251-FC8F-D8D6-7EBD-4DC9F2E20547}"/>
                </a:ext>
              </a:extLst>
            </p:cNvPr>
            <p:cNvSpPr txBox="1"/>
            <p:nvPr/>
          </p:nvSpPr>
          <p:spPr>
            <a:xfrm>
              <a:off x="9348928" y="1985028"/>
              <a:ext cx="1876697" cy="307777"/>
            </a:xfrm>
            <a:prstGeom prst="rect">
              <a:avLst/>
            </a:prstGeom>
            <a:noFill/>
            <a:ln w="38100">
              <a:solidFill>
                <a:srgbClr val="70AD47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OpenSWATH</a:t>
              </a:r>
              <a:endPara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3" name="流程图: 数据 62">
              <a:extLst>
                <a:ext uri="{FF2B5EF4-FFF2-40B4-BE49-F238E27FC236}">
                  <a16:creationId xmlns:a16="http://schemas.microsoft.com/office/drawing/2014/main" id="{65641FF0-5B7C-9324-4873-276B0273100B}"/>
                </a:ext>
              </a:extLst>
            </p:cNvPr>
            <p:cNvSpPr/>
            <p:nvPr/>
          </p:nvSpPr>
          <p:spPr>
            <a:xfrm>
              <a:off x="9291853" y="2579478"/>
              <a:ext cx="1990846" cy="369332"/>
            </a:xfrm>
            <a:prstGeom prst="flowChartInputOutput">
              <a:avLst/>
            </a:prstGeom>
            <a:noFill/>
            <a:ln w="38100">
              <a:solidFill>
                <a:srgbClr val="70AD4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*.</a:t>
              </a:r>
              <a:r>
                <a:rPr lang="en-US" altLang="zh-CN" b="1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osw</a:t>
              </a:r>
              <a:endParaRPr lang="en-US" altLang="zh-C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64" name="直接箭头连接符 63">
              <a:extLst>
                <a:ext uri="{FF2B5EF4-FFF2-40B4-BE49-F238E27FC236}">
                  <a16:creationId xmlns:a16="http://schemas.microsoft.com/office/drawing/2014/main" id="{883D05C3-238F-1DE9-8830-40C8CA49F29F}"/>
                </a:ext>
              </a:extLst>
            </p:cNvPr>
            <p:cNvCxnSpPr>
              <a:cxnSpLocks/>
              <a:stCxn id="51" idx="4"/>
              <a:endCxn id="53" idx="1"/>
            </p:cNvCxnSpPr>
            <p:nvPr/>
          </p:nvCxnSpPr>
          <p:spPr>
            <a:xfrm flipH="1">
              <a:off x="10281228" y="4286960"/>
              <a:ext cx="505" cy="294247"/>
            </a:xfrm>
            <a:prstGeom prst="straightConnector1">
              <a:avLst/>
            </a:prstGeom>
            <a:ln w="38100">
              <a:solidFill>
                <a:srgbClr val="70AD4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接箭头连接符 65">
              <a:extLst>
                <a:ext uri="{FF2B5EF4-FFF2-40B4-BE49-F238E27FC236}">
                  <a16:creationId xmlns:a16="http://schemas.microsoft.com/office/drawing/2014/main" id="{7A0DB04A-33C7-6F51-A070-6D08F32B36CF}"/>
                </a:ext>
              </a:extLst>
            </p:cNvPr>
            <p:cNvCxnSpPr>
              <a:cxnSpLocks/>
              <a:stCxn id="62" idx="2"/>
              <a:endCxn id="63" idx="1"/>
            </p:cNvCxnSpPr>
            <p:nvPr/>
          </p:nvCxnSpPr>
          <p:spPr>
            <a:xfrm flipH="1">
              <a:off x="10287276" y="2292805"/>
              <a:ext cx="1" cy="286673"/>
            </a:xfrm>
            <a:prstGeom prst="straightConnector1">
              <a:avLst/>
            </a:prstGeom>
            <a:ln w="38100">
              <a:solidFill>
                <a:srgbClr val="70AD4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C1BA6E2D-DA97-453F-8C79-0D4C466D447F}"/>
              </a:ext>
            </a:extLst>
          </p:cNvPr>
          <p:cNvCxnSpPr>
            <a:cxnSpLocks/>
            <a:stCxn id="63" idx="4"/>
            <a:endCxn id="54" idx="0"/>
          </p:cNvCxnSpPr>
          <p:nvPr/>
        </p:nvCxnSpPr>
        <p:spPr>
          <a:xfrm>
            <a:off x="6293190" y="2662969"/>
            <a:ext cx="0" cy="305239"/>
          </a:xfrm>
          <a:prstGeom prst="straightConnector1">
            <a:avLst/>
          </a:prstGeom>
          <a:ln w="38100">
            <a:solidFill>
              <a:srgbClr val="70AD4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0" name="组合 219">
            <a:extLst>
              <a:ext uri="{FF2B5EF4-FFF2-40B4-BE49-F238E27FC236}">
                <a16:creationId xmlns:a16="http://schemas.microsoft.com/office/drawing/2014/main" id="{F96518F3-F236-BBE6-5B68-469A5279C48D}"/>
              </a:ext>
            </a:extLst>
          </p:cNvPr>
          <p:cNvGrpSpPr/>
          <p:nvPr/>
        </p:nvGrpSpPr>
        <p:grpSpPr>
          <a:xfrm>
            <a:off x="8114170" y="1201246"/>
            <a:ext cx="3491300" cy="4212589"/>
            <a:chOff x="8175131" y="1397034"/>
            <a:chExt cx="3491300" cy="4212589"/>
          </a:xfrm>
        </p:grpSpPr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7F0B2C34-2361-FC08-F132-5F8B6CEEA53B}"/>
                </a:ext>
              </a:extLst>
            </p:cNvPr>
            <p:cNvSpPr txBox="1"/>
            <p:nvPr/>
          </p:nvSpPr>
          <p:spPr>
            <a:xfrm>
              <a:off x="8668670" y="1397034"/>
              <a:ext cx="25830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Model training</a:t>
              </a:r>
              <a:endParaRPr lang="zh-CN" alt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9C2B54AF-04AE-3CCA-DD21-250705DF3829}"/>
                </a:ext>
              </a:extLst>
            </p:cNvPr>
            <p:cNvSpPr/>
            <p:nvPr/>
          </p:nvSpPr>
          <p:spPr>
            <a:xfrm>
              <a:off x="8253930" y="4501569"/>
              <a:ext cx="1982319" cy="387892"/>
            </a:xfrm>
            <a:prstGeom prst="rect">
              <a:avLst/>
            </a:prstGeom>
            <a:noFill/>
            <a:ln w="38100">
              <a:solidFill>
                <a:srgbClr val="70AD4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SGD</a:t>
              </a:r>
            </a:p>
          </p:txBody>
        </p:sp>
        <p:sp>
          <p:nvSpPr>
            <p:cNvPr id="50" name="流程图: 可选过程 49">
              <a:extLst>
                <a:ext uri="{FF2B5EF4-FFF2-40B4-BE49-F238E27FC236}">
                  <a16:creationId xmlns:a16="http://schemas.microsoft.com/office/drawing/2014/main" id="{CEE75FDE-71F3-21A4-F939-81298E10F615}"/>
                </a:ext>
              </a:extLst>
            </p:cNvPr>
            <p:cNvSpPr/>
            <p:nvPr/>
          </p:nvSpPr>
          <p:spPr>
            <a:xfrm>
              <a:off x="8483482" y="5196595"/>
              <a:ext cx="1523214" cy="413028"/>
            </a:xfrm>
            <a:prstGeom prst="flowChartAlternateProcess">
              <a:avLst/>
            </a:prstGeom>
            <a:noFill/>
            <a:ln w="38100">
              <a:solidFill>
                <a:srgbClr val="70AD4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Models *.</a:t>
              </a:r>
              <a:r>
                <a:rPr lang="en-US" altLang="zh-CN" b="1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pkl</a:t>
              </a:r>
              <a:endParaRPr lang="en-US" altLang="zh-C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58" name="直接箭头连接符 57">
              <a:extLst>
                <a:ext uri="{FF2B5EF4-FFF2-40B4-BE49-F238E27FC236}">
                  <a16:creationId xmlns:a16="http://schemas.microsoft.com/office/drawing/2014/main" id="{B9D215BD-63CF-E56F-AEAE-6CE540C58DB3}"/>
                </a:ext>
              </a:extLst>
            </p:cNvPr>
            <p:cNvCxnSpPr>
              <a:cxnSpLocks/>
              <a:stCxn id="49" idx="2"/>
              <a:endCxn id="50" idx="0"/>
            </p:cNvCxnSpPr>
            <p:nvPr/>
          </p:nvCxnSpPr>
          <p:spPr>
            <a:xfrm flipH="1">
              <a:off x="9245089" y="4889461"/>
              <a:ext cx="1" cy="307134"/>
            </a:xfrm>
            <a:prstGeom prst="straightConnector1">
              <a:avLst/>
            </a:prstGeom>
            <a:ln w="38100">
              <a:solidFill>
                <a:srgbClr val="70AD4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连接符: 肘形 59">
              <a:extLst>
                <a:ext uri="{FF2B5EF4-FFF2-40B4-BE49-F238E27FC236}">
                  <a16:creationId xmlns:a16="http://schemas.microsoft.com/office/drawing/2014/main" id="{D74CAE2A-2BD6-654D-999C-029E50F65A9C}"/>
                </a:ext>
              </a:extLst>
            </p:cNvPr>
            <p:cNvCxnSpPr>
              <a:cxnSpLocks/>
              <a:stCxn id="31" idx="3"/>
              <a:endCxn id="49" idx="3"/>
            </p:cNvCxnSpPr>
            <p:nvPr/>
          </p:nvCxnSpPr>
          <p:spPr>
            <a:xfrm>
              <a:off x="10236249" y="4011667"/>
              <a:ext cx="12700" cy="683848"/>
            </a:xfrm>
            <a:prstGeom prst="bentConnector3">
              <a:avLst>
                <a:gd name="adj1" fmla="val 11007693"/>
              </a:avLst>
            </a:prstGeom>
            <a:ln w="38100">
              <a:solidFill>
                <a:srgbClr val="70AD4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文本框 66">
              <a:extLst>
                <a:ext uri="{FF2B5EF4-FFF2-40B4-BE49-F238E27FC236}">
                  <a16:creationId xmlns:a16="http://schemas.microsoft.com/office/drawing/2014/main" id="{46E9AE33-E979-C749-38FB-7D5707D71E7C}"/>
                </a:ext>
              </a:extLst>
            </p:cNvPr>
            <p:cNvSpPr txBox="1"/>
            <p:nvPr/>
          </p:nvSpPr>
          <p:spPr>
            <a:xfrm>
              <a:off x="10373143" y="4091981"/>
              <a:ext cx="1293288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Model improvements</a:t>
              </a:r>
              <a:endPara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" name="流程图: 数据 27">
              <a:extLst>
                <a:ext uri="{FF2B5EF4-FFF2-40B4-BE49-F238E27FC236}">
                  <a16:creationId xmlns:a16="http://schemas.microsoft.com/office/drawing/2014/main" id="{F9882FEC-279E-50D6-9103-2162BBDC6210}"/>
                </a:ext>
              </a:extLst>
            </p:cNvPr>
            <p:cNvSpPr/>
            <p:nvPr/>
          </p:nvSpPr>
          <p:spPr>
            <a:xfrm>
              <a:off x="8175131" y="1880123"/>
              <a:ext cx="2142295" cy="321343"/>
            </a:xfrm>
            <a:prstGeom prst="flowChartInputOutput">
              <a:avLst/>
            </a:prstGeom>
            <a:noFill/>
            <a:ln w="38100">
              <a:solidFill>
                <a:srgbClr val="70AD4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Training data</a:t>
              </a:r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18B1EA90-97A3-A5BE-C92A-6B9E3A4402E9}"/>
                </a:ext>
              </a:extLst>
            </p:cNvPr>
            <p:cNvSpPr/>
            <p:nvPr/>
          </p:nvSpPr>
          <p:spPr>
            <a:xfrm>
              <a:off x="8253930" y="2489425"/>
              <a:ext cx="1982319" cy="369332"/>
            </a:xfrm>
            <a:prstGeom prst="rect">
              <a:avLst/>
            </a:prstGeom>
            <a:noFill/>
            <a:ln w="38100">
              <a:solidFill>
                <a:srgbClr val="70AD4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Training-test split</a:t>
              </a:r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045C1371-2C2D-CF84-B6BF-8A4F8B84102B}"/>
                </a:ext>
              </a:extLst>
            </p:cNvPr>
            <p:cNvSpPr/>
            <p:nvPr/>
          </p:nvSpPr>
          <p:spPr>
            <a:xfrm>
              <a:off x="8253930" y="3163995"/>
              <a:ext cx="1982319" cy="357769"/>
            </a:xfrm>
            <a:prstGeom prst="rect">
              <a:avLst/>
            </a:prstGeom>
            <a:noFill/>
            <a:ln w="38100">
              <a:solidFill>
                <a:srgbClr val="70AD4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SGD</a:t>
              </a: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375E98A0-9639-EFFF-12D7-902D3A261A27}"/>
                </a:ext>
              </a:extLst>
            </p:cNvPr>
            <p:cNvSpPr/>
            <p:nvPr/>
          </p:nvSpPr>
          <p:spPr>
            <a:xfrm>
              <a:off x="8253930" y="3827001"/>
              <a:ext cx="1982319" cy="369331"/>
            </a:xfrm>
            <a:prstGeom prst="rect">
              <a:avLst/>
            </a:prstGeom>
            <a:noFill/>
            <a:ln w="38100">
              <a:solidFill>
                <a:srgbClr val="70AD4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The reference classifier</a:t>
              </a:r>
            </a:p>
          </p:txBody>
        </p:sp>
        <p:cxnSp>
          <p:nvCxnSpPr>
            <p:cNvPr id="42" name="直接箭头连接符 41">
              <a:extLst>
                <a:ext uri="{FF2B5EF4-FFF2-40B4-BE49-F238E27FC236}">
                  <a16:creationId xmlns:a16="http://schemas.microsoft.com/office/drawing/2014/main" id="{6CEACB4F-C0E5-5AE0-A26B-923093DA3DA6}"/>
                </a:ext>
              </a:extLst>
            </p:cNvPr>
            <p:cNvCxnSpPr>
              <a:cxnSpLocks/>
              <a:stCxn id="28" idx="4"/>
              <a:endCxn id="29" idx="0"/>
            </p:cNvCxnSpPr>
            <p:nvPr/>
          </p:nvCxnSpPr>
          <p:spPr>
            <a:xfrm flipH="1">
              <a:off x="9245090" y="2201466"/>
              <a:ext cx="1189" cy="287959"/>
            </a:xfrm>
            <a:prstGeom prst="straightConnector1">
              <a:avLst/>
            </a:prstGeom>
            <a:ln w="38100">
              <a:solidFill>
                <a:srgbClr val="70AD4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箭头连接符 45">
              <a:extLst>
                <a:ext uri="{FF2B5EF4-FFF2-40B4-BE49-F238E27FC236}">
                  <a16:creationId xmlns:a16="http://schemas.microsoft.com/office/drawing/2014/main" id="{C726D153-83D1-34CE-9D30-4CB1BD27BE9E}"/>
                </a:ext>
              </a:extLst>
            </p:cNvPr>
            <p:cNvCxnSpPr>
              <a:cxnSpLocks/>
              <a:stCxn id="29" idx="2"/>
              <a:endCxn id="30" idx="0"/>
            </p:cNvCxnSpPr>
            <p:nvPr/>
          </p:nvCxnSpPr>
          <p:spPr>
            <a:xfrm>
              <a:off x="9245090" y="2858757"/>
              <a:ext cx="0" cy="305238"/>
            </a:xfrm>
            <a:prstGeom prst="straightConnector1">
              <a:avLst/>
            </a:prstGeom>
            <a:ln w="38100">
              <a:solidFill>
                <a:srgbClr val="70AD4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接箭头连接符 94">
              <a:extLst>
                <a:ext uri="{FF2B5EF4-FFF2-40B4-BE49-F238E27FC236}">
                  <a16:creationId xmlns:a16="http://schemas.microsoft.com/office/drawing/2014/main" id="{30ACED82-6C0F-679F-B5D8-474CE4243DE7}"/>
                </a:ext>
              </a:extLst>
            </p:cNvPr>
            <p:cNvCxnSpPr>
              <a:cxnSpLocks/>
              <a:stCxn id="30" idx="2"/>
              <a:endCxn id="31" idx="0"/>
            </p:cNvCxnSpPr>
            <p:nvPr/>
          </p:nvCxnSpPr>
          <p:spPr>
            <a:xfrm>
              <a:off x="9245090" y="3521764"/>
              <a:ext cx="0" cy="305237"/>
            </a:xfrm>
            <a:prstGeom prst="straightConnector1">
              <a:avLst/>
            </a:prstGeom>
            <a:ln w="38100">
              <a:solidFill>
                <a:srgbClr val="70AD4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19" name="连接符: 肘形 218">
            <a:extLst>
              <a:ext uri="{FF2B5EF4-FFF2-40B4-BE49-F238E27FC236}">
                <a16:creationId xmlns:a16="http://schemas.microsoft.com/office/drawing/2014/main" id="{222CE1B9-3D85-2440-087F-DFB8CF492CB1}"/>
              </a:ext>
            </a:extLst>
          </p:cNvPr>
          <p:cNvCxnSpPr>
            <a:cxnSpLocks/>
            <a:stCxn id="61" idx="3"/>
            <a:endCxn id="28" idx="2"/>
          </p:cNvCxnSpPr>
          <p:nvPr/>
        </p:nvCxnSpPr>
        <p:spPr>
          <a:xfrm flipV="1">
            <a:off x="7381689" y="1845007"/>
            <a:ext cx="946711" cy="3354954"/>
          </a:xfrm>
          <a:prstGeom prst="bentConnector3">
            <a:avLst/>
          </a:prstGeom>
          <a:ln w="38100">
            <a:solidFill>
              <a:srgbClr val="70AD4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A4349A9B-8193-54FF-77BD-ECF5843858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9458458"/>
              </p:ext>
            </p:extLst>
          </p:nvPr>
        </p:nvGraphicFramePr>
        <p:xfrm>
          <a:off x="5879638" y="5787899"/>
          <a:ext cx="3950811" cy="896685"/>
        </p:xfrm>
        <a:graphic>
          <a:graphicData uri="http://schemas.openxmlformats.org/drawingml/2006/table">
            <a:tbl>
              <a:tblPr>
                <a:tableStyleId>{2E899E98-1D13-4B08-8BCF-A8ED9B02B117}</a:tableStyleId>
              </a:tblPr>
              <a:tblGrid>
                <a:gridCol w="1316937">
                  <a:extLst>
                    <a:ext uri="{9D8B030D-6E8A-4147-A177-3AD203B41FA5}">
                      <a16:colId xmlns:a16="http://schemas.microsoft.com/office/drawing/2014/main" val="3361224091"/>
                    </a:ext>
                  </a:extLst>
                </a:gridCol>
                <a:gridCol w="1316937">
                  <a:extLst>
                    <a:ext uri="{9D8B030D-6E8A-4147-A177-3AD203B41FA5}">
                      <a16:colId xmlns:a16="http://schemas.microsoft.com/office/drawing/2014/main" val="3978949901"/>
                    </a:ext>
                  </a:extLst>
                </a:gridCol>
                <a:gridCol w="1316937">
                  <a:extLst>
                    <a:ext uri="{9D8B030D-6E8A-4147-A177-3AD203B41FA5}">
                      <a16:colId xmlns:a16="http://schemas.microsoft.com/office/drawing/2014/main" val="456350925"/>
                    </a:ext>
                  </a:extLst>
                </a:gridCol>
              </a:tblGrid>
              <a:tr h="298895">
                <a:tc>
                  <a:txBody>
                    <a:bodyPr/>
                    <a:lstStyle/>
                    <a:p>
                      <a:pPr algn="ctr" fontAlgn="ctr"/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Target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Decoy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906317939"/>
                  </a:ext>
                </a:extLst>
              </a:tr>
              <a:tr h="29889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Total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27 510 160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15 021 515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626611705"/>
                  </a:ext>
                </a:extLst>
              </a:tr>
              <a:tr h="29889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Initial training set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22 009 046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12 016 294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21385218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2"/>
          <p:cNvSpPr txBox="1">
            <a:spLocks noGrp="1"/>
          </p:cNvSpPr>
          <p:nvPr>
            <p:ph type="title"/>
          </p:nvPr>
        </p:nvSpPr>
        <p:spPr>
          <a:xfrm>
            <a:off x="418966" y="166952"/>
            <a:ext cx="11441339" cy="11998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/>
          <a:p>
            <a:r>
              <a:rPr lang="en-GB" dirty="0"/>
              <a:t>Model improvements: </a:t>
            </a:r>
            <a:r>
              <a:rPr lang="en-US" altLang="zh-CN" sz="4000" dirty="0"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Precision/recall trade-off</a:t>
            </a:r>
            <a:endParaRPr lang="en-GB" dirty="0"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20AAA234-11B9-6E9A-2B2E-47B5B3BA4BBE}"/>
              </a:ext>
            </a:extLst>
          </p:cNvPr>
          <p:cNvGrpSpPr/>
          <p:nvPr/>
        </p:nvGrpSpPr>
        <p:grpSpPr>
          <a:xfrm>
            <a:off x="8361938" y="1715398"/>
            <a:ext cx="3606415" cy="3627754"/>
            <a:chOff x="8138265" y="2100296"/>
            <a:chExt cx="3606415" cy="3627754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FDFAE8AE-CE7B-8FE5-A06E-BCD8304DEFCB}"/>
                </a:ext>
              </a:extLst>
            </p:cNvPr>
            <p:cNvGrpSpPr/>
            <p:nvPr/>
          </p:nvGrpSpPr>
          <p:grpSpPr>
            <a:xfrm>
              <a:off x="8138265" y="2100296"/>
              <a:ext cx="3606415" cy="3627754"/>
              <a:chOff x="8128385" y="1489473"/>
              <a:chExt cx="3606415" cy="3627754"/>
            </a:xfrm>
          </p:grpSpPr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88BFFB4B-BB5E-703B-84A2-093CF13DB785}"/>
                  </a:ext>
                </a:extLst>
              </p:cNvPr>
              <p:cNvSpPr txBox="1"/>
              <p:nvPr/>
            </p:nvSpPr>
            <p:spPr>
              <a:xfrm>
                <a:off x="8128385" y="1489473"/>
                <a:ext cx="3606415" cy="35278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000" dirty="0">
                    <a:solidFill>
                      <a:srgbClr val="894E1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Initial classifier</a:t>
                </a:r>
              </a:p>
              <a:p>
                <a:pPr algn="ctr"/>
                <a:endParaRPr lang="en-US" altLang="zh-CN" sz="2000" dirty="0">
                  <a:solidFill>
                    <a:srgbClr val="894E1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r>
                  <a:rPr lang="en-US" altLang="zh-CN" sz="2000" dirty="0">
                    <a:solidFill>
                      <a:srgbClr val="894E1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Decision scores</a:t>
                </a:r>
              </a:p>
              <a:p>
                <a:pPr algn="ctr"/>
                <a:endParaRPr lang="en-US" altLang="zh-CN" sz="2000" dirty="0">
                  <a:solidFill>
                    <a:srgbClr val="894E1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r>
                  <a:rPr lang="en-US" altLang="zh-CN" sz="2000" dirty="0">
                    <a:solidFill>
                      <a:srgbClr val="894E1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Precision &gt; 0.9</a:t>
                </a:r>
              </a:p>
              <a:p>
                <a:pPr algn="ctr"/>
                <a:endParaRPr lang="en-US" altLang="zh-CN" sz="2000" dirty="0">
                  <a:solidFill>
                    <a:srgbClr val="894E1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r>
                  <a:rPr lang="en-US" altLang="zh-CN" sz="2000" dirty="0">
                    <a:solidFill>
                      <a:srgbClr val="894E1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Decision score threshold</a:t>
                </a:r>
              </a:p>
              <a:p>
                <a:pPr algn="ctr"/>
                <a:endParaRPr lang="en-US" altLang="zh-CN" sz="2000" dirty="0">
                  <a:solidFill>
                    <a:srgbClr val="894E1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r>
                  <a:rPr lang="en-US" altLang="zh-CN" sz="2000" dirty="0">
                    <a:solidFill>
                      <a:srgbClr val="894E1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New training set</a:t>
                </a:r>
                <a:endParaRPr lang="zh-CN" altLang="en-US" sz="2000" dirty="0">
                  <a:solidFill>
                    <a:srgbClr val="894E1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endParaRPr lang="en-US" altLang="zh-CN" sz="2000" dirty="0">
                  <a:solidFill>
                    <a:srgbClr val="894E1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r>
                  <a:rPr lang="en-US" altLang="zh-CN" sz="2000" dirty="0">
                    <a:solidFill>
                      <a:srgbClr val="894E1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Precision_90</a:t>
                </a:r>
                <a:endParaRPr lang="zh-CN" altLang="en-US" sz="2000" dirty="0">
                  <a:solidFill>
                    <a:srgbClr val="894E1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BECEA4F3-4AC5-4016-F2E9-11F91A5C0407}"/>
                  </a:ext>
                </a:extLst>
              </p:cNvPr>
              <p:cNvSpPr txBox="1"/>
              <p:nvPr/>
            </p:nvSpPr>
            <p:spPr>
              <a:xfrm>
                <a:off x="8355530" y="4131114"/>
                <a:ext cx="3152126" cy="4084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altLang="zh-CN" sz="2000" dirty="0">
                  <a:solidFill>
                    <a:srgbClr val="894E1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" name="箭头: 下 22">
                <a:extLst>
                  <a:ext uri="{FF2B5EF4-FFF2-40B4-BE49-F238E27FC236}">
                    <a16:creationId xmlns:a16="http://schemas.microsoft.com/office/drawing/2014/main" id="{E1E74BAA-277F-707B-8622-9915720892E6}"/>
                  </a:ext>
                </a:extLst>
              </p:cNvPr>
              <p:cNvSpPr/>
              <p:nvPr/>
            </p:nvSpPr>
            <p:spPr>
              <a:xfrm>
                <a:off x="9861284" y="3135573"/>
                <a:ext cx="140616" cy="174132"/>
              </a:xfrm>
              <a:prstGeom prst="downArrow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>
                  <a:solidFill>
                    <a:srgbClr val="894E1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8DE8E757-E040-C23C-F9BD-9EE454057B5F}"/>
                  </a:ext>
                </a:extLst>
              </p:cNvPr>
              <p:cNvSpPr txBox="1"/>
              <p:nvPr/>
            </p:nvSpPr>
            <p:spPr>
              <a:xfrm>
                <a:off x="8355530" y="3529846"/>
                <a:ext cx="3152126" cy="4084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altLang="zh-CN" sz="2000" dirty="0">
                  <a:solidFill>
                    <a:srgbClr val="894E1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70664DA5-F650-DA7A-0182-C97DD58429A4}"/>
                  </a:ext>
                </a:extLst>
              </p:cNvPr>
              <p:cNvSpPr txBox="1"/>
              <p:nvPr/>
            </p:nvSpPr>
            <p:spPr>
              <a:xfrm>
                <a:off x="8365410" y="4708758"/>
                <a:ext cx="3152126" cy="4084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endParaRPr lang="zh-CN" altLang="en-US" sz="2000" dirty="0">
                  <a:solidFill>
                    <a:srgbClr val="894E1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" name="箭头: 下 26">
                <a:extLst>
                  <a:ext uri="{FF2B5EF4-FFF2-40B4-BE49-F238E27FC236}">
                    <a16:creationId xmlns:a16="http://schemas.microsoft.com/office/drawing/2014/main" id="{54DC59E1-40E1-61EE-A6C0-8BB125665D29}"/>
                  </a:ext>
                </a:extLst>
              </p:cNvPr>
              <p:cNvSpPr/>
              <p:nvPr/>
            </p:nvSpPr>
            <p:spPr>
              <a:xfrm>
                <a:off x="9861284" y="3770258"/>
                <a:ext cx="140616" cy="174132"/>
              </a:xfrm>
              <a:prstGeom prst="downArrow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>
                  <a:solidFill>
                    <a:srgbClr val="894E1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" name="箭头: 下 27">
                <a:extLst>
                  <a:ext uri="{FF2B5EF4-FFF2-40B4-BE49-F238E27FC236}">
                    <a16:creationId xmlns:a16="http://schemas.microsoft.com/office/drawing/2014/main" id="{B7D1D766-65A7-60D6-E15F-8D86204C8022}"/>
                  </a:ext>
                </a:extLst>
              </p:cNvPr>
              <p:cNvSpPr/>
              <p:nvPr/>
            </p:nvSpPr>
            <p:spPr>
              <a:xfrm>
                <a:off x="9861284" y="2543025"/>
                <a:ext cx="140616" cy="174132"/>
              </a:xfrm>
              <a:prstGeom prst="downArrow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>
                  <a:solidFill>
                    <a:srgbClr val="894E1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64B9D437-77F2-2680-1249-215A5B03F394}"/>
                  </a:ext>
                </a:extLst>
              </p:cNvPr>
              <p:cNvSpPr txBox="1"/>
              <p:nvPr/>
            </p:nvSpPr>
            <p:spPr>
              <a:xfrm>
                <a:off x="8355530" y="2100035"/>
                <a:ext cx="3152126" cy="4084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altLang="zh-CN" sz="2000" dirty="0">
                  <a:solidFill>
                    <a:srgbClr val="894E1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" name="箭头: 下 29">
                <a:extLst>
                  <a:ext uri="{FF2B5EF4-FFF2-40B4-BE49-F238E27FC236}">
                    <a16:creationId xmlns:a16="http://schemas.microsoft.com/office/drawing/2014/main" id="{28118AC4-5887-2A16-FE00-7B6A238067C9}"/>
                  </a:ext>
                </a:extLst>
              </p:cNvPr>
              <p:cNvSpPr/>
              <p:nvPr/>
            </p:nvSpPr>
            <p:spPr>
              <a:xfrm>
                <a:off x="9871165" y="1928382"/>
                <a:ext cx="140616" cy="174132"/>
              </a:xfrm>
              <a:prstGeom prst="downArrow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>
                  <a:solidFill>
                    <a:srgbClr val="894E1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B635A7FD-E19C-5535-73AD-C8987896FB9B}"/>
                  </a:ext>
                </a:extLst>
              </p:cNvPr>
              <p:cNvSpPr txBox="1"/>
              <p:nvPr/>
            </p:nvSpPr>
            <p:spPr>
              <a:xfrm>
                <a:off x="8355530" y="2691203"/>
                <a:ext cx="3152126" cy="4084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altLang="zh-CN" sz="2000" dirty="0">
                  <a:solidFill>
                    <a:srgbClr val="894E1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6" name="箭头: 下 35">
                <a:extLst>
                  <a:ext uri="{FF2B5EF4-FFF2-40B4-BE49-F238E27FC236}">
                    <a16:creationId xmlns:a16="http://schemas.microsoft.com/office/drawing/2014/main" id="{340E772E-5A0D-0D35-0FC4-338F769384D0}"/>
                  </a:ext>
                </a:extLst>
              </p:cNvPr>
              <p:cNvSpPr/>
              <p:nvPr/>
            </p:nvSpPr>
            <p:spPr>
              <a:xfrm>
                <a:off x="9861284" y="4368489"/>
                <a:ext cx="140616" cy="174132"/>
              </a:xfrm>
              <a:prstGeom prst="downArrow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>
                  <a:solidFill>
                    <a:srgbClr val="894E1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0B04A12D-D5BB-7C7F-6621-7330C47CECD3}"/>
                </a:ext>
              </a:extLst>
            </p:cNvPr>
            <p:cNvSpPr txBox="1"/>
            <p:nvPr/>
          </p:nvSpPr>
          <p:spPr>
            <a:xfrm>
              <a:off x="10129659" y="4908224"/>
              <a:ext cx="1269998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400" dirty="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SGD</a:t>
              </a:r>
              <a:endParaRPr lang="zh-CN" altLang="en-US" dirty="0"/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516F3D99-4EA0-D3C7-ABD7-CA1BCDB00974}"/>
              </a:ext>
            </a:extLst>
          </p:cNvPr>
          <p:cNvGrpSpPr/>
          <p:nvPr/>
        </p:nvGrpSpPr>
        <p:grpSpPr>
          <a:xfrm>
            <a:off x="223647" y="1715398"/>
            <a:ext cx="8338384" cy="4973156"/>
            <a:chOff x="223647" y="1715398"/>
            <a:chExt cx="8338384" cy="4973156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068ACB5B-1CE8-A6B1-A587-6663B3D007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7032"/>
            <a:stretch/>
          </p:blipFill>
          <p:spPr>
            <a:xfrm>
              <a:off x="223647" y="1715398"/>
              <a:ext cx="8338384" cy="4634602"/>
            </a:xfrm>
            <a:prstGeom prst="rect">
              <a:avLst/>
            </a:prstGeom>
          </p:spPr>
        </p:pic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B30D1B82-3804-2931-F191-F876BCA16F32}"/>
                </a:ext>
              </a:extLst>
            </p:cNvPr>
            <p:cNvSpPr txBox="1"/>
            <p:nvPr/>
          </p:nvSpPr>
          <p:spPr>
            <a:xfrm>
              <a:off x="2844831" y="6350000"/>
              <a:ext cx="264535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b="1" dirty="0">
                  <a:solidFill>
                    <a:srgbClr val="6666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Decision score threshold</a:t>
              </a:r>
              <a:endParaRPr lang="zh-CN" altLang="en-US" b="1" dirty="0">
                <a:solidFill>
                  <a:srgbClr val="666666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8CDBEDCF-F14F-B148-8A66-736A05FD57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216004"/>
              </p:ext>
            </p:extLst>
          </p:nvPr>
        </p:nvGraphicFramePr>
        <p:xfrm>
          <a:off x="8900701" y="5448270"/>
          <a:ext cx="2905261" cy="1065278"/>
        </p:xfrm>
        <a:graphic>
          <a:graphicData uri="http://schemas.openxmlformats.org/drawingml/2006/table">
            <a:tbl>
              <a:tblPr>
                <a:tableStyleId>{2E899E98-1D13-4B08-8BCF-A8ED9B02B117}</a:tableStyleId>
              </a:tblPr>
              <a:tblGrid>
                <a:gridCol w="1264643">
                  <a:extLst>
                    <a:ext uri="{9D8B030D-6E8A-4147-A177-3AD203B41FA5}">
                      <a16:colId xmlns:a16="http://schemas.microsoft.com/office/drawing/2014/main" val="3620442305"/>
                    </a:ext>
                  </a:extLst>
                </a:gridCol>
                <a:gridCol w="820309">
                  <a:extLst>
                    <a:ext uri="{9D8B030D-6E8A-4147-A177-3AD203B41FA5}">
                      <a16:colId xmlns:a16="http://schemas.microsoft.com/office/drawing/2014/main" val="1294171243"/>
                    </a:ext>
                  </a:extLst>
                </a:gridCol>
                <a:gridCol w="820309">
                  <a:extLst>
                    <a:ext uri="{9D8B030D-6E8A-4147-A177-3AD203B41FA5}">
                      <a16:colId xmlns:a16="http://schemas.microsoft.com/office/drawing/2014/main" val="2462481027"/>
                    </a:ext>
                  </a:extLst>
                </a:gridCol>
              </a:tblGrid>
              <a:tr h="219914">
                <a:tc>
                  <a:txBody>
                    <a:bodyPr/>
                    <a:lstStyle/>
                    <a:p>
                      <a:pPr algn="ctr" fontAlgn="ctr"/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Target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Decoy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119818894"/>
                  </a:ext>
                </a:extLst>
              </a:tr>
              <a:tr h="42214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initial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22 009 046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12 016 294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688481718"/>
                  </a:ext>
                </a:extLst>
              </a:tr>
              <a:tr h="42214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precision_90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4 627 011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514 112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5158764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570192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2"/>
          <p:cNvSpPr txBox="1">
            <a:spLocks noGrp="1"/>
          </p:cNvSpPr>
          <p:nvPr>
            <p:ph type="title"/>
          </p:nvPr>
        </p:nvSpPr>
        <p:spPr>
          <a:xfrm>
            <a:off x="418966" y="166952"/>
            <a:ext cx="11441339" cy="11998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/>
          <a:p>
            <a:r>
              <a:rPr lang="en-GB" dirty="0"/>
              <a:t>Model improvements: </a:t>
            </a:r>
            <a:r>
              <a:rPr lang="en-US" altLang="zh-CN" sz="4000" dirty="0" err="1"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Qvalue</a:t>
            </a:r>
            <a:r>
              <a:rPr lang="en-US" altLang="zh-CN" sz="4000" dirty="0"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cutoff</a:t>
            </a:r>
            <a:endParaRPr lang="en-GB" dirty="0"/>
          </a:p>
        </p:txBody>
      </p:sp>
      <p:grpSp>
        <p:nvGrpSpPr>
          <p:cNvPr id="195" name="组合 194">
            <a:extLst>
              <a:ext uri="{FF2B5EF4-FFF2-40B4-BE49-F238E27FC236}">
                <a16:creationId xmlns:a16="http://schemas.microsoft.com/office/drawing/2014/main" id="{D693E7CB-47EF-4BD4-B8ED-F5D75BEE6927}"/>
              </a:ext>
            </a:extLst>
          </p:cNvPr>
          <p:cNvGrpSpPr/>
          <p:nvPr/>
        </p:nvGrpSpPr>
        <p:grpSpPr>
          <a:xfrm>
            <a:off x="8602444" y="1762744"/>
            <a:ext cx="3501774" cy="3477875"/>
            <a:chOff x="8358531" y="2464422"/>
            <a:chExt cx="3501774" cy="3477875"/>
          </a:xfrm>
        </p:grpSpPr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5C8B18C8-6D5A-DB81-D03B-A50A09DE16A6}"/>
                </a:ext>
              </a:extLst>
            </p:cNvPr>
            <p:cNvSpPr txBox="1"/>
            <p:nvPr/>
          </p:nvSpPr>
          <p:spPr>
            <a:xfrm>
              <a:off x="8358531" y="2464422"/>
              <a:ext cx="3501774" cy="34778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Initial classifier</a:t>
              </a:r>
            </a:p>
            <a:p>
              <a:pPr algn="ctr"/>
              <a:endParaRPr lang="en-US" altLang="zh-CN" sz="20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r>
                <a:rPr lang="en-US" altLang="zh-CN" sz="2000" dirty="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Decision scores</a:t>
              </a:r>
            </a:p>
            <a:p>
              <a:pPr algn="ctr"/>
              <a:endParaRPr lang="en-US" altLang="zh-CN" sz="20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r>
                <a:rPr lang="en-US" altLang="zh-CN" sz="2000" dirty="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Q values calculation</a:t>
              </a:r>
            </a:p>
            <a:p>
              <a:pPr algn="ctr"/>
              <a:endParaRPr lang="en-US" altLang="zh-CN" sz="20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r>
                <a:rPr lang="en-US" altLang="zh-CN" sz="2000" dirty="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FDR control of training targets</a:t>
              </a:r>
            </a:p>
            <a:p>
              <a:pPr algn="ctr"/>
              <a:endParaRPr lang="en-US" altLang="zh-CN" sz="20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r>
                <a:rPr lang="en-US" altLang="zh-CN" sz="2000" dirty="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New training set</a:t>
              </a:r>
              <a:endParaRPr lang="zh-CN" altLang="en-US" sz="20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endParaRPr lang="en-US" altLang="zh-CN" sz="20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r>
                <a:rPr lang="en-US" altLang="zh-CN" sz="2000" dirty="0" err="1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qvalue_cutoff</a:t>
              </a:r>
              <a:endParaRPr lang="zh-CN" altLang="en-US" sz="20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" name="箭头: 下 23">
              <a:extLst>
                <a:ext uri="{FF2B5EF4-FFF2-40B4-BE49-F238E27FC236}">
                  <a16:creationId xmlns:a16="http://schemas.microsoft.com/office/drawing/2014/main" id="{043EE4DB-8FD2-43B5-2E2A-87CAA3C066B9}"/>
                </a:ext>
              </a:extLst>
            </p:cNvPr>
            <p:cNvSpPr/>
            <p:nvPr/>
          </p:nvSpPr>
          <p:spPr>
            <a:xfrm>
              <a:off x="10026968" y="3516718"/>
              <a:ext cx="144582" cy="203200"/>
            </a:xfrm>
            <a:prstGeom prst="downArrow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solidFill>
                  <a:schemeClr val="accent1"/>
                </a:solidFill>
              </a:endParaRPr>
            </a:p>
          </p:txBody>
        </p:sp>
        <p:sp>
          <p:nvSpPr>
            <p:cNvPr id="26" name="箭头: 下 25">
              <a:extLst>
                <a:ext uri="{FF2B5EF4-FFF2-40B4-BE49-F238E27FC236}">
                  <a16:creationId xmlns:a16="http://schemas.microsoft.com/office/drawing/2014/main" id="{D67C2A94-75B6-EFEB-BFE5-221B9670DCA0}"/>
                </a:ext>
              </a:extLst>
            </p:cNvPr>
            <p:cNvSpPr/>
            <p:nvPr/>
          </p:nvSpPr>
          <p:spPr>
            <a:xfrm>
              <a:off x="10037127" y="2931278"/>
              <a:ext cx="144582" cy="203200"/>
            </a:xfrm>
            <a:prstGeom prst="downArrow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solidFill>
                  <a:schemeClr val="accent1"/>
                </a:solidFill>
              </a:endParaRPr>
            </a:p>
          </p:txBody>
        </p:sp>
        <p:sp>
          <p:nvSpPr>
            <p:cNvPr id="28" name="箭头: 下 27">
              <a:extLst>
                <a:ext uri="{FF2B5EF4-FFF2-40B4-BE49-F238E27FC236}">
                  <a16:creationId xmlns:a16="http://schemas.microsoft.com/office/drawing/2014/main" id="{2BDD805B-5439-2083-DDB5-06CA033F3854}"/>
                </a:ext>
              </a:extLst>
            </p:cNvPr>
            <p:cNvSpPr/>
            <p:nvPr/>
          </p:nvSpPr>
          <p:spPr>
            <a:xfrm>
              <a:off x="10026968" y="4102158"/>
              <a:ext cx="144582" cy="203200"/>
            </a:xfrm>
            <a:prstGeom prst="downArrow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solidFill>
                  <a:schemeClr val="accent1"/>
                </a:solidFill>
              </a:endParaRPr>
            </a:p>
          </p:txBody>
        </p:sp>
        <p:sp>
          <p:nvSpPr>
            <p:cNvPr id="31" name="箭头: 下 30">
              <a:extLst>
                <a:ext uri="{FF2B5EF4-FFF2-40B4-BE49-F238E27FC236}">
                  <a16:creationId xmlns:a16="http://schemas.microsoft.com/office/drawing/2014/main" id="{D7398EB1-9087-7FE9-1FF1-548D672D679E}"/>
                </a:ext>
              </a:extLst>
            </p:cNvPr>
            <p:cNvSpPr/>
            <p:nvPr/>
          </p:nvSpPr>
          <p:spPr>
            <a:xfrm>
              <a:off x="10013980" y="5360031"/>
              <a:ext cx="144582" cy="203200"/>
            </a:xfrm>
            <a:prstGeom prst="downArrow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solidFill>
                  <a:schemeClr val="accent1"/>
                </a:solidFill>
              </a:endParaRPr>
            </a:p>
          </p:txBody>
        </p:sp>
        <p:sp>
          <p:nvSpPr>
            <p:cNvPr id="17" name="箭头: 下 16">
              <a:extLst>
                <a:ext uri="{FF2B5EF4-FFF2-40B4-BE49-F238E27FC236}">
                  <a16:creationId xmlns:a16="http://schemas.microsoft.com/office/drawing/2014/main" id="{FB7C22ED-BC0F-0F55-E658-241B9C79B6B1}"/>
                </a:ext>
              </a:extLst>
            </p:cNvPr>
            <p:cNvSpPr/>
            <p:nvPr/>
          </p:nvSpPr>
          <p:spPr>
            <a:xfrm>
              <a:off x="10026968" y="4687598"/>
              <a:ext cx="144582" cy="203200"/>
            </a:xfrm>
            <a:prstGeom prst="downArrow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solidFill>
                  <a:schemeClr val="accent1"/>
                </a:solidFill>
              </a:endParaRP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3042259E-55D4-2180-26A3-977589BCC281}"/>
                </a:ext>
              </a:extLst>
            </p:cNvPr>
            <p:cNvSpPr txBox="1"/>
            <p:nvPr/>
          </p:nvSpPr>
          <p:spPr>
            <a:xfrm>
              <a:off x="10239511" y="4049470"/>
              <a:ext cx="1269998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400" dirty="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Q value &lt; 0.01</a:t>
              </a:r>
              <a:endParaRPr lang="zh-CN" altLang="en-US" dirty="0"/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BC8E912F-F9C2-C5E6-5DD8-C3F657ACF9DE}"/>
                </a:ext>
              </a:extLst>
            </p:cNvPr>
            <p:cNvSpPr txBox="1"/>
            <p:nvPr/>
          </p:nvSpPr>
          <p:spPr>
            <a:xfrm>
              <a:off x="10239511" y="5255454"/>
              <a:ext cx="1269998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400" dirty="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SGD</a:t>
              </a:r>
              <a:endParaRPr lang="zh-CN" altLang="en-US" dirty="0"/>
            </a:p>
          </p:txBody>
        </p:sp>
      </p:grpSp>
      <p:grpSp>
        <p:nvGrpSpPr>
          <p:cNvPr id="194" name="组合 193">
            <a:extLst>
              <a:ext uri="{FF2B5EF4-FFF2-40B4-BE49-F238E27FC236}">
                <a16:creationId xmlns:a16="http://schemas.microsoft.com/office/drawing/2014/main" id="{81F1378F-2F86-576F-BFA5-1F5D8138FAD3}"/>
              </a:ext>
            </a:extLst>
          </p:cNvPr>
          <p:cNvGrpSpPr/>
          <p:nvPr/>
        </p:nvGrpSpPr>
        <p:grpSpPr>
          <a:xfrm>
            <a:off x="121834" y="1762744"/>
            <a:ext cx="7883286" cy="5085228"/>
            <a:chOff x="49635" y="1806759"/>
            <a:chExt cx="7883286" cy="5085228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0E1E4187-8545-1FF1-AAD2-150422F57C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017" b="6950"/>
            <a:stretch/>
          </p:blipFill>
          <p:spPr>
            <a:xfrm>
              <a:off x="418966" y="1806759"/>
              <a:ext cx="7513955" cy="4756601"/>
            </a:xfrm>
            <a:prstGeom prst="rect">
              <a:avLst/>
            </a:prstGeom>
          </p:spPr>
        </p:pic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BFAE6873-E61D-A5FE-BDE6-42DCE2C71C57}"/>
                </a:ext>
              </a:extLst>
            </p:cNvPr>
            <p:cNvCxnSpPr>
              <a:cxnSpLocks/>
            </p:cNvCxnSpPr>
            <p:nvPr/>
          </p:nvCxnSpPr>
          <p:spPr>
            <a:xfrm>
              <a:off x="5307981" y="1950720"/>
              <a:ext cx="0" cy="4278310"/>
            </a:xfrm>
            <a:prstGeom prst="line">
              <a:avLst/>
            </a:prstGeom>
            <a:ln w="28575">
              <a:solidFill>
                <a:srgbClr val="FF0000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9591C29F-6475-F46E-586C-01C5DB2B9459}"/>
                </a:ext>
              </a:extLst>
            </p:cNvPr>
            <p:cNvSpPr txBox="1"/>
            <p:nvPr/>
          </p:nvSpPr>
          <p:spPr>
            <a:xfrm>
              <a:off x="5287661" y="5942297"/>
              <a:ext cx="3759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</a:t>
              </a:r>
              <a:endParaRPr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B3853224-FA43-693F-930A-277D2E12584E}"/>
                </a:ext>
              </a:extLst>
            </p:cNvPr>
            <p:cNvSpPr txBox="1"/>
            <p:nvPr/>
          </p:nvSpPr>
          <p:spPr>
            <a:xfrm>
              <a:off x="5635471" y="5634705"/>
              <a:ext cx="3759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endParaRPr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DD77617A-89C3-60A8-9E45-0D29EDAFFE39}"/>
                </a:ext>
              </a:extLst>
            </p:cNvPr>
            <p:cNvSpPr txBox="1"/>
            <p:nvPr/>
          </p:nvSpPr>
          <p:spPr>
            <a:xfrm>
              <a:off x="5530618" y="4592413"/>
              <a:ext cx="228538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QValue</a:t>
              </a:r>
              <a:r>
                <a:rPr lang="en-US" altLang="zh-CN" sz="1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= B / (B + A) </a:t>
              </a:r>
              <a:endParaRPr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2" name="文本框 191">
              <a:extLst>
                <a:ext uri="{FF2B5EF4-FFF2-40B4-BE49-F238E27FC236}">
                  <a16:creationId xmlns:a16="http://schemas.microsoft.com/office/drawing/2014/main" id="{01FD994B-4573-ECEB-6B0B-C4C6386E10CB}"/>
                </a:ext>
              </a:extLst>
            </p:cNvPr>
            <p:cNvSpPr txBox="1"/>
            <p:nvPr/>
          </p:nvSpPr>
          <p:spPr>
            <a:xfrm>
              <a:off x="3815329" y="6522655"/>
              <a:ext cx="19617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800" b="1" dirty="0">
                  <a:solidFill>
                    <a:srgbClr val="6666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Decision scores</a:t>
              </a:r>
              <a:endParaRPr lang="zh-CN" altLang="en-US" sz="1600" b="1" dirty="0">
                <a:solidFill>
                  <a:srgbClr val="666666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3" name="文本框 192">
              <a:extLst>
                <a:ext uri="{FF2B5EF4-FFF2-40B4-BE49-F238E27FC236}">
                  <a16:creationId xmlns:a16="http://schemas.microsoft.com/office/drawing/2014/main" id="{CBC20EC5-8FDB-2358-7AD7-0FE8B02B0097}"/>
                </a:ext>
              </a:extLst>
            </p:cNvPr>
            <p:cNvSpPr txBox="1"/>
            <p:nvPr/>
          </p:nvSpPr>
          <p:spPr>
            <a:xfrm rot="16200000">
              <a:off x="-746581" y="3727493"/>
              <a:ext cx="19617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800" b="1" dirty="0">
                  <a:solidFill>
                    <a:srgbClr val="6666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Counts</a:t>
              </a:r>
              <a:endParaRPr lang="zh-CN" altLang="en-US" sz="1600" b="1" dirty="0">
                <a:solidFill>
                  <a:srgbClr val="666666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36782AA4-75CE-6630-5556-C70D397824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9003147"/>
              </p:ext>
            </p:extLst>
          </p:nvPr>
        </p:nvGraphicFramePr>
        <p:xfrm>
          <a:off x="8900701" y="5448270"/>
          <a:ext cx="2905261" cy="1065278"/>
        </p:xfrm>
        <a:graphic>
          <a:graphicData uri="http://schemas.openxmlformats.org/drawingml/2006/table">
            <a:tbl>
              <a:tblPr>
                <a:tableStyleId>{2E899E98-1D13-4B08-8BCF-A8ED9B02B117}</a:tableStyleId>
              </a:tblPr>
              <a:tblGrid>
                <a:gridCol w="1264643">
                  <a:extLst>
                    <a:ext uri="{9D8B030D-6E8A-4147-A177-3AD203B41FA5}">
                      <a16:colId xmlns:a16="http://schemas.microsoft.com/office/drawing/2014/main" val="3620442305"/>
                    </a:ext>
                  </a:extLst>
                </a:gridCol>
                <a:gridCol w="820309">
                  <a:extLst>
                    <a:ext uri="{9D8B030D-6E8A-4147-A177-3AD203B41FA5}">
                      <a16:colId xmlns:a16="http://schemas.microsoft.com/office/drawing/2014/main" val="1294171243"/>
                    </a:ext>
                  </a:extLst>
                </a:gridCol>
                <a:gridCol w="820309">
                  <a:extLst>
                    <a:ext uri="{9D8B030D-6E8A-4147-A177-3AD203B41FA5}">
                      <a16:colId xmlns:a16="http://schemas.microsoft.com/office/drawing/2014/main" val="2462481027"/>
                    </a:ext>
                  </a:extLst>
                </a:gridCol>
              </a:tblGrid>
              <a:tr h="219914">
                <a:tc>
                  <a:txBody>
                    <a:bodyPr/>
                    <a:lstStyle/>
                    <a:p>
                      <a:pPr algn="ctr" fontAlgn="ctr"/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Target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Decoy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119818894"/>
                  </a:ext>
                </a:extLst>
              </a:tr>
              <a:tr h="42214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initial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22 009 046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12 016 294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688481718"/>
                  </a:ext>
                </a:extLst>
              </a:tr>
              <a:tr h="42214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qvalue_cutoff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2 699 272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12 016 294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5158764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262425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2"/>
          <p:cNvSpPr txBox="1">
            <a:spLocks noGrp="1"/>
          </p:cNvSpPr>
          <p:nvPr>
            <p:ph type="title"/>
          </p:nvPr>
        </p:nvSpPr>
        <p:spPr>
          <a:xfrm>
            <a:off x="418966" y="166952"/>
            <a:ext cx="11441339" cy="11998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/>
          <a:p>
            <a:r>
              <a:rPr lang="en-GB" dirty="0"/>
              <a:t>Model improvements: </a:t>
            </a:r>
            <a:r>
              <a:rPr lang="en-US" altLang="zh-CN" sz="4000" dirty="0"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Confident learning</a:t>
            </a:r>
            <a:endParaRPr lang="en-GB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CC5E9D1-8ADF-A96E-6EBA-671EB16B1359}"/>
              </a:ext>
            </a:extLst>
          </p:cNvPr>
          <p:cNvSpPr txBox="1"/>
          <p:nvPr/>
        </p:nvSpPr>
        <p:spPr>
          <a:xfrm>
            <a:off x="383802" y="1749836"/>
            <a:ext cx="5712198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Implementation:</a:t>
            </a:r>
          </a:p>
          <a:p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Module: Learn with noisy labels</a:t>
            </a:r>
            <a:endParaRPr lang="zh-CN" altLang="en-US" sz="2000" b="1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86FB338-5033-3D56-EBC3-CEAD1218FE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086" y="3456299"/>
            <a:ext cx="7421137" cy="2986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32E5DF33-5CF1-3012-071C-65B2C28F47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3100" y="1527025"/>
            <a:ext cx="2809124" cy="1004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0CC9016D-F546-0C73-6784-6C0161B7A923}"/>
              </a:ext>
            </a:extLst>
          </p:cNvPr>
          <p:cNvSpPr txBox="1"/>
          <p:nvPr/>
        </p:nvSpPr>
        <p:spPr>
          <a:xfrm>
            <a:off x="2480866" y="2403511"/>
            <a:ext cx="445891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Source: </a:t>
            </a:r>
            <a:r>
              <a: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https://github.com/cleanlab/cleanlab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163B6EE-1B67-FE89-F489-1E653BF923B7}"/>
              </a:ext>
            </a:extLst>
          </p:cNvPr>
          <p:cNvSpPr txBox="1"/>
          <p:nvPr/>
        </p:nvSpPr>
        <p:spPr>
          <a:xfrm>
            <a:off x="308113" y="6383271"/>
            <a:ext cx="734211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Source: </a:t>
            </a:r>
            <a:r>
              <a: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https://docs.cleanlab.ai/v2.0.0/tutorials/indepth_overview.html</a:t>
            </a: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58A77BC7-0C8A-10E9-B32D-439585E1D6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4546413"/>
              </p:ext>
            </p:extLst>
          </p:nvPr>
        </p:nvGraphicFramePr>
        <p:xfrm>
          <a:off x="8493197" y="5179914"/>
          <a:ext cx="2905261" cy="1065278"/>
        </p:xfrm>
        <a:graphic>
          <a:graphicData uri="http://schemas.openxmlformats.org/drawingml/2006/table">
            <a:tbl>
              <a:tblPr>
                <a:tableStyleId>{2E899E98-1D13-4B08-8BCF-A8ED9B02B117}</a:tableStyleId>
              </a:tblPr>
              <a:tblGrid>
                <a:gridCol w="1264643">
                  <a:extLst>
                    <a:ext uri="{9D8B030D-6E8A-4147-A177-3AD203B41FA5}">
                      <a16:colId xmlns:a16="http://schemas.microsoft.com/office/drawing/2014/main" val="3620442305"/>
                    </a:ext>
                  </a:extLst>
                </a:gridCol>
                <a:gridCol w="820309">
                  <a:extLst>
                    <a:ext uri="{9D8B030D-6E8A-4147-A177-3AD203B41FA5}">
                      <a16:colId xmlns:a16="http://schemas.microsoft.com/office/drawing/2014/main" val="1294171243"/>
                    </a:ext>
                  </a:extLst>
                </a:gridCol>
                <a:gridCol w="820309">
                  <a:extLst>
                    <a:ext uri="{9D8B030D-6E8A-4147-A177-3AD203B41FA5}">
                      <a16:colId xmlns:a16="http://schemas.microsoft.com/office/drawing/2014/main" val="2462481027"/>
                    </a:ext>
                  </a:extLst>
                </a:gridCol>
              </a:tblGrid>
              <a:tr h="219914">
                <a:tc>
                  <a:txBody>
                    <a:bodyPr/>
                    <a:lstStyle/>
                    <a:p>
                      <a:pPr algn="ctr" fontAlgn="ctr"/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Target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Decoy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119818894"/>
                  </a:ext>
                </a:extLst>
              </a:tr>
              <a:tr h="42214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initial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22 009 046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12 016 294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688481718"/>
                  </a:ext>
                </a:extLst>
              </a:tr>
              <a:tr h="42214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lnl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22 009 046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12 016 294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5158764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376543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2"/>
          <p:cNvSpPr txBox="1">
            <a:spLocks noGrp="1"/>
          </p:cNvSpPr>
          <p:nvPr>
            <p:ph type="title"/>
          </p:nvPr>
        </p:nvSpPr>
        <p:spPr>
          <a:xfrm>
            <a:off x="418966" y="166952"/>
            <a:ext cx="11441339" cy="11998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Times New Roman"/>
              <a:buNone/>
            </a:pPr>
            <a:r>
              <a:rPr lang="en-GB" dirty="0"/>
              <a:t>Generated models </a:t>
            </a:r>
          </a:p>
        </p:txBody>
      </p:sp>
      <p:graphicFrame>
        <p:nvGraphicFramePr>
          <p:cNvPr id="2" name="表格 2">
            <a:extLst>
              <a:ext uri="{FF2B5EF4-FFF2-40B4-BE49-F238E27FC236}">
                <a16:creationId xmlns:a16="http://schemas.microsoft.com/office/drawing/2014/main" id="{51ABE8EF-8521-C945-72D0-84A2D79144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1680307"/>
              </p:ext>
            </p:extLst>
          </p:nvPr>
        </p:nvGraphicFramePr>
        <p:xfrm>
          <a:off x="509529" y="2076975"/>
          <a:ext cx="3432694" cy="1854200"/>
        </p:xfrm>
        <a:graphic>
          <a:graphicData uri="http://schemas.openxmlformats.org/drawingml/2006/table">
            <a:tbl>
              <a:tblPr firstRow="1" bandRow="1">
                <a:tableStyleId>{2E899E98-1D13-4B08-8BCF-A8ED9B02B117}</a:tableStyleId>
              </a:tblPr>
              <a:tblGrid>
                <a:gridCol w="1716347">
                  <a:extLst>
                    <a:ext uri="{9D8B030D-6E8A-4147-A177-3AD203B41FA5}">
                      <a16:colId xmlns:a16="http://schemas.microsoft.com/office/drawing/2014/main" val="3625603446"/>
                    </a:ext>
                  </a:extLst>
                </a:gridCol>
                <a:gridCol w="1716347">
                  <a:extLst>
                    <a:ext uri="{9D8B030D-6E8A-4147-A177-3AD203B41FA5}">
                      <a16:colId xmlns:a16="http://schemas.microsoft.com/office/drawing/2014/main" val="39094312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Classifiers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Precision score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139683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initial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0.662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5678014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precision_90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0.977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72925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qvalue_cutoff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0.980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6454207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lnl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0.696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095023906"/>
                  </a:ext>
                </a:extLst>
              </a:tr>
            </a:tbl>
          </a:graphicData>
        </a:graphic>
      </p:graphicFrame>
      <p:sp>
        <p:nvSpPr>
          <p:cNvPr id="3" name="文本框 2">
            <a:extLst>
              <a:ext uri="{FF2B5EF4-FFF2-40B4-BE49-F238E27FC236}">
                <a16:creationId xmlns:a16="http://schemas.microsoft.com/office/drawing/2014/main" id="{3683E54D-B7BA-55DE-C06E-7006B30D2D2C}"/>
              </a:ext>
            </a:extLst>
          </p:cNvPr>
          <p:cNvSpPr txBox="1"/>
          <p:nvPr/>
        </p:nvSpPr>
        <p:spPr>
          <a:xfrm>
            <a:off x="418966" y="1461422"/>
            <a:ext cx="36138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Precision score of classifiers on the same test dataset</a:t>
            </a:r>
            <a:endParaRPr lang="zh-CN" altLang="en-US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EC7ABBB1-55C5-FD6F-E868-1D714E9669DC}"/>
              </a:ext>
            </a:extLst>
          </p:cNvPr>
          <p:cNvGrpSpPr/>
          <p:nvPr/>
        </p:nvGrpSpPr>
        <p:grpSpPr>
          <a:xfrm>
            <a:off x="4477926" y="1933491"/>
            <a:ext cx="7526501" cy="4691667"/>
            <a:chOff x="0" y="2460024"/>
            <a:chExt cx="7526501" cy="4691667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8A7F10DA-4E6B-8970-1AB8-E8F27B562F3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2460024"/>
              <a:ext cx="7526501" cy="40420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453DE9EE-581C-394E-8121-EFE42FC97E69}"/>
                </a:ext>
              </a:extLst>
            </p:cNvPr>
            <p:cNvSpPr txBox="1"/>
            <p:nvPr/>
          </p:nvSpPr>
          <p:spPr>
            <a:xfrm>
              <a:off x="1404534" y="6502034"/>
              <a:ext cx="11309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Features</a:t>
              </a:r>
              <a:endParaRPr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DF3099DE-E6FA-B960-61BB-BF75F74B358E}"/>
                </a:ext>
              </a:extLst>
            </p:cNvPr>
            <p:cNvSpPr txBox="1"/>
            <p:nvPr/>
          </p:nvSpPr>
          <p:spPr>
            <a:xfrm>
              <a:off x="2865849" y="6505360"/>
              <a:ext cx="38703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SHAP value</a:t>
              </a:r>
            </a:p>
            <a:p>
              <a:pPr algn="ctr"/>
              <a:r>
                <a:rPr lang="en-US" altLang="zh-CN" sz="1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Decoy			target</a:t>
              </a:r>
              <a:endParaRPr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6" name="Google Shape;241;p36">
            <a:extLst>
              <a:ext uri="{FF2B5EF4-FFF2-40B4-BE49-F238E27FC236}">
                <a16:creationId xmlns:a16="http://schemas.microsoft.com/office/drawing/2014/main" id="{8F7FE4FF-EDDA-7196-7567-3A8F3B7F47ED}"/>
              </a:ext>
            </a:extLst>
          </p:cNvPr>
          <p:cNvCxnSpPr>
            <a:cxnSpLocks/>
          </p:cNvCxnSpPr>
          <p:nvPr/>
        </p:nvCxnSpPr>
        <p:spPr>
          <a:xfrm>
            <a:off x="4371556" y="1611771"/>
            <a:ext cx="15806" cy="5079277"/>
          </a:xfrm>
          <a:prstGeom prst="straightConnector1">
            <a:avLst/>
          </a:prstGeom>
          <a:noFill/>
          <a:ln w="12700" cap="flat" cmpd="sng">
            <a:solidFill>
              <a:schemeClr val="accent1"/>
            </a:solidFill>
            <a:prstDash val="dash"/>
            <a:miter lim="800000"/>
            <a:headEnd type="none" w="sm" len="sm"/>
            <a:tailEnd type="none" w="sm" len="sm"/>
          </a:ln>
        </p:spPr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7D78B35D-093E-18CC-B8D8-312FC5DEA854}"/>
              </a:ext>
            </a:extLst>
          </p:cNvPr>
          <p:cNvSpPr txBox="1"/>
          <p:nvPr/>
        </p:nvSpPr>
        <p:spPr>
          <a:xfrm>
            <a:off x="5769678" y="1511053"/>
            <a:ext cx="5677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Features and Shapley values in </a:t>
            </a:r>
            <a:r>
              <a:rPr lang="en-US" altLang="zh-CN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qvalue_cutoff</a:t>
            </a:r>
            <a:r>
              <a:rPr lang="en-US" altLang="zh-C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classifier</a:t>
            </a:r>
            <a:endParaRPr lang="zh-CN" altLang="en-US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B226DCEC-3D97-4F57-FC40-7D50F4546CEA}"/>
              </a:ext>
            </a:extLst>
          </p:cNvPr>
          <p:cNvCxnSpPr>
            <a:cxnSpLocks/>
          </p:cNvCxnSpPr>
          <p:nvPr/>
        </p:nvCxnSpPr>
        <p:spPr>
          <a:xfrm>
            <a:off x="8343900" y="6448425"/>
            <a:ext cx="1933575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82449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2"/>
          <p:cNvSpPr txBox="1">
            <a:spLocks noGrp="1"/>
          </p:cNvSpPr>
          <p:nvPr>
            <p:ph type="title"/>
          </p:nvPr>
        </p:nvSpPr>
        <p:spPr>
          <a:xfrm>
            <a:off x="418966" y="166952"/>
            <a:ext cx="11441339" cy="11998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Times New Roman"/>
              <a:buNone/>
            </a:pPr>
            <a:r>
              <a:rPr lang="en-US" dirty="0"/>
              <a:t>Method application: </a:t>
            </a:r>
            <a:r>
              <a:rPr lang="en-US" sz="4400" dirty="0"/>
              <a:t>Fragment ion ranking and FDR control</a:t>
            </a:r>
            <a:endParaRPr dirty="0"/>
          </a:p>
        </p:txBody>
      </p:sp>
      <p:sp>
        <p:nvSpPr>
          <p:cNvPr id="225" name="任意多边形: 形状 224">
            <a:extLst>
              <a:ext uri="{FF2B5EF4-FFF2-40B4-BE49-F238E27FC236}">
                <a16:creationId xmlns:a16="http://schemas.microsoft.com/office/drawing/2014/main" id="{F2A87D84-E112-E480-606D-B42049542FE2}"/>
              </a:ext>
            </a:extLst>
          </p:cNvPr>
          <p:cNvSpPr/>
          <p:nvPr/>
        </p:nvSpPr>
        <p:spPr>
          <a:xfrm>
            <a:off x="382148" y="3181492"/>
            <a:ext cx="1538686" cy="820800"/>
          </a:xfrm>
          <a:custGeom>
            <a:avLst/>
            <a:gdLst>
              <a:gd name="connsiteX0" fmla="*/ 0 w 1512907"/>
              <a:gd name="connsiteY0" fmla="*/ 82080 h 820800"/>
              <a:gd name="connsiteX1" fmla="*/ 82080 w 1512907"/>
              <a:gd name="connsiteY1" fmla="*/ 0 h 820800"/>
              <a:gd name="connsiteX2" fmla="*/ 1430827 w 1512907"/>
              <a:gd name="connsiteY2" fmla="*/ 0 h 820800"/>
              <a:gd name="connsiteX3" fmla="*/ 1512907 w 1512907"/>
              <a:gd name="connsiteY3" fmla="*/ 82080 h 820800"/>
              <a:gd name="connsiteX4" fmla="*/ 1512907 w 1512907"/>
              <a:gd name="connsiteY4" fmla="*/ 738720 h 820800"/>
              <a:gd name="connsiteX5" fmla="*/ 1430827 w 1512907"/>
              <a:gd name="connsiteY5" fmla="*/ 820800 h 820800"/>
              <a:gd name="connsiteX6" fmla="*/ 82080 w 1512907"/>
              <a:gd name="connsiteY6" fmla="*/ 820800 h 820800"/>
              <a:gd name="connsiteX7" fmla="*/ 0 w 1512907"/>
              <a:gd name="connsiteY7" fmla="*/ 738720 h 820800"/>
              <a:gd name="connsiteX8" fmla="*/ 0 w 1512907"/>
              <a:gd name="connsiteY8" fmla="*/ 82080 h 82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12907" h="820800">
                <a:moveTo>
                  <a:pt x="0" y="82080"/>
                </a:moveTo>
                <a:cubicBezTo>
                  <a:pt x="0" y="36748"/>
                  <a:pt x="36748" y="0"/>
                  <a:pt x="82080" y="0"/>
                </a:cubicBezTo>
                <a:lnTo>
                  <a:pt x="1430827" y="0"/>
                </a:lnTo>
                <a:cubicBezTo>
                  <a:pt x="1476159" y="0"/>
                  <a:pt x="1512907" y="36748"/>
                  <a:pt x="1512907" y="82080"/>
                </a:cubicBezTo>
                <a:lnTo>
                  <a:pt x="1512907" y="738720"/>
                </a:lnTo>
                <a:cubicBezTo>
                  <a:pt x="1512907" y="784052"/>
                  <a:pt x="1476159" y="820800"/>
                  <a:pt x="1430827" y="820800"/>
                </a:cubicBezTo>
                <a:lnTo>
                  <a:pt x="82080" y="820800"/>
                </a:lnTo>
                <a:cubicBezTo>
                  <a:pt x="36748" y="820800"/>
                  <a:pt x="0" y="784052"/>
                  <a:pt x="0" y="738720"/>
                </a:cubicBezTo>
                <a:lnTo>
                  <a:pt x="0" y="8208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8016" tIns="128016" rIns="128016" bIns="342180" numCol="1" spcCol="1270" anchor="t" anchorCtr="0">
            <a:noAutofit/>
          </a:bodyPr>
          <a:lstStyle/>
          <a:p>
            <a:pPr marL="0" lvl="0" indent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1800" kern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Raw data</a:t>
            </a:r>
            <a:endParaRPr lang="zh-CN" altLang="en-US" sz="1800" kern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7" name="任意多边形: 形状 226">
            <a:extLst>
              <a:ext uri="{FF2B5EF4-FFF2-40B4-BE49-F238E27FC236}">
                <a16:creationId xmlns:a16="http://schemas.microsoft.com/office/drawing/2014/main" id="{65498AA5-67D4-B3D2-567D-287B679FC364}"/>
              </a:ext>
            </a:extLst>
          </p:cNvPr>
          <p:cNvSpPr/>
          <p:nvPr/>
        </p:nvSpPr>
        <p:spPr>
          <a:xfrm>
            <a:off x="2154094" y="3266757"/>
            <a:ext cx="494509" cy="376670"/>
          </a:xfrm>
          <a:custGeom>
            <a:avLst/>
            <a:gdLst>
              <a:gd name="connsiteX0" fmla="*/ 0 w 486224"/>
              <a:gd name="connsiteY0" fmla="*/ 75334 h 376670"/>
              <a:gd name="connsiteX1" fmla="*/ 297889 w 486224"/>
              <a:gd name="connsiteY1" fmla="*/ 75334 h 376670"/>
              <a:gd name="connsiteX2" fmla="*/ 297889 w 486224"/>
              <a:gd name="connsiteY2" fmla="*/ 0 h 376670"/>
              <a:gd name="connsiteX3" fmla="*/ 486224 w 486224"/>
              <a:gd name="connsiteY3" fmla="*/ 188335 h 376670"/>
              <a:gd name="connsiteX4" fmla="*/ 297889 w 486224"/>
              <a:gd name="connsiteY4" fmla="*/ 376670 h 376670"/>
              <a:gd name="connsiteX5" fmla="*/ 297889 w 486224"/>
              <a:gd name="connsiteY5" fmla="*/ 301336 h 376670"/>
              <a:gd name="connsiteX6" fmla="*/ 0 w 486224"/>
              <a:gd name="connsiteY6" fmla="*/ 301336 h 376670"/>
              <a:gd name="connsiteX7" fmla="*/ 0 w 486224"/>
              <a:gd name="connsiteY7" fmla="*/ 75334 h 3766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6224" h="376670">
                <a:moveTo>
                  <a:pt x="0" y="75334"/>
                </a:moveTo>
                <a:lnTo>
                  <a:pt x="297889" y="75334"/>
                </a:lnTo>
                <a:lnTo>
                  <a:pt x="297889" y="0"/>
                </a:lnTo>
                <a:lnTo>
                  <a:pt x="486224" y="188335"/>
                </a:lnTo>
                <a:lnTo>
                  <a:pt x="297889" y="376670"/>
                </a:lnTo>
                <a:lnTo>
                  <a:pt x="297889" y="301336"/>
                </a:lnTo>
                <a:lnTo>
                  <a:pt x="0" y="301336"/>
                </a:lnTo>
                <a:lnTo>
                  <a:pt x="0" y="75334"/>
                </a:lnTo>
                <a:close/>
              </a:path>
            </a:pathLst>
          </a:cu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75334" rIns="113001" bIns="75334" numCol="1" spcCol="1270" anchor="ctr" anchorCtr="0">
            <a:noAutofit/>
          </a:bodyPr>
          <a:lstStyle/>
          <a:p>
            <a:pPr marL="0" lvl="0" indent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zh-CN" altLang="en-US" sz="1800" kern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8" name="任意多边形: 形状 227">
            <a:extLst>
              <a:ext uri="{FF2B5EF4-FFF2-40B4-BE49-F238E27FC236}">
                <a16:creationId xmlns:a16="http://schemas.microsoft.com/office/drawing/2014/main" id="{CD288464-A8F2-1A71-1459-B1D090CC24A2}"/>
              </a:ext>
            </a:extLst>
          </p:cNvPr>
          <p:cNvSpPr/>
          <p:nvPr/>
        </p:nvSpPr>
        <p:spPr>
          <a:xfrm>
            <a:off x="2853872" y="3181492"/>
            <a:ext cx="1538686" cy="820800"/>
          </a:xfrm>
          <a:custGeom>
            <a:avLst/>
            <a:gdLst>
              <a:gd name="connsiteX0" fmla="*/ 0 w 1512907"/>
              <a:gd name="connsiteY0" fmla="*/ 82080 h 820800"/>
              <a:gd name="connsiteX1" fmla="*/ 82080 w 1512907"/>
              <a:gd name="connsiteY1" fmla="*/ 0 h 820800"/>
              <a:gd name="connsiteX2" fmla="*/ 1430827 w 1512907"/>
              <a:gd name="connsiteY2" fmla="*/ 0 h 820800"/>
              <a:gd name="connsiteX3" fmla="*/ 1512907 w 1512907"/>
              <a:gd name="connsiteY3" fmla="*/ 82080 h 820800"/>
              <a:gd name="connsiteX4" fmla="*/ 1512907 w 1512907"/>
              <a:gd name="connsiteY4" fmla="*/ 738720 h 820800"/>
              <a:gd name="connsiteX5" fmla="*/ 1430827 w 1512907"/>
              <a:gd name="connsiteY5" fmla="*/ 820800 h 820800"/>
              <a:gd name="connsiteX6" fmla="*/ 82080 w 1512907"/>
              <a:gd name="connsiteY6" fmla="*/ 820800 h 820800"/>
              <a:gd name="connsiteX7" fmla="*/ 0 w 1512907"/>
              <a:gd name="connsiteY7" fmla="*/ 738720 h 820800"/>
              <a:gd name="connsiteX8" fmla="*/ 0 w 1512907"/>
              <a:gd name="connsiteY8" fmla="*/ 82080 h 82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12907" h="820800">
                <a:moveTo>
                  <a:pt x="0" y="82080"/>
                </a:moveTo>
                <a:cubicBezTo>
                  <a:pt x="0" y="36748"/>
                  <a:pt x="36748" y="0"/>
                  <a:pt x="82080" y="0"/>
                </a:cubicBezTo>
                <a:lnTo>
                  <a:pt x="1430827" y="0"/>
                </a:lnTo>
                <a:cubicBezTo>
                  <a:pt x="1476159" y="0"/>
                  <a:pt x="1512907" y="36748"/>
                  <a:pt x="1512907" y="82080"/>
                </a:cubicBezTo>
                <a:lnTo>
                  <a:pt x="1512907" y="738720"/>
                </a:lnTo>
                <a:cubicBezTo>
                  <a:pt x="1512907" y="784052"/>
                  <a:pt x="1476159" y="820800"/>
                  <a:pt x="1430827" y="820800"/>
                </a:cubicBezTo>
                <a:lnTo>
                  <a:pt x="82080" y="820800"/>
                </a:lnTo>
                <a:cubicBezTo>
                  <a:pt x="36748" y="820800"/>
                  <a:pt x="0" y="784052"/>
                  <a:pt x="0" y="738720"/>
                </a:cubicBezTo>
                <a:lnTo>
                  <a:pt x="0" y="8208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8016" tIns="128016" rIns="128016" bIns="342180" numCol="1" spcCol="1270" anchor="t" anchorCtr="0">
            <a:noAutofit/>
          </a:bodyPr>
          <a:lstStyle/>
          <a:p>
            <a:pPr marL="0" lvl="0" indent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1800" kern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Single run</a:t>
            </a:r>
            <a:endParaRPr lang="zh-CN" altLang="en-US" sz="1800" kern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0" name="任意多边形: 形状 229">
            <a:extLst>
              <a:ext uri="{FF2B5EF4-FFF2-40B4-BE49-F238E27FC236}">
                <a16:creationId xmlns:a16="http://schemas.microsoft.com/office/drawing/2014/main" id="{E748CD3C-1594-775E-CA2C-0B7F28F21896}"/>
              </a:ext>
            </a:extLst>
          </p:cNvPr>
          <p:cNvSpPr/>
          <p:nvPr/>
        </p:nvSpPr>
        <p:spPr>
          <a:xfrm>
            <a:off x="4625817" y="3266757"/>
            <a:ext cx="494509" cy="376670"/>
          </a:xfrm>
          <a:custGeom>
            <a:avLst/>
            <a:gdLst>
              <a:gd name="connsiteX0" fmla="*/ 0 w 486224"/>
              <a:gd name="connsiteY0" fmla="*/ 75334 h 376670"/>
              <a:gd name="connsiteX1" fmla="*/ 297889 w 486224"/>
              <a:gd name="connsiteY1" fmla="*/ 75334 h 376670"/>
              <a:gd name="connsiteX2" fmla="*/ 297889 w 486224"/>
              <a:gd name="connsiteY2" fmla="*/ 0 h 376670"/>
              <a:gd name="connsiteX3" fmla="*/ 486224 w 486224"/>
              <a:gd name="connsiteY3" fmla="*/ 188335 h 376670"/>
              <a:gd name="connsiteX4" fmla="*/ 297889 w 486224"/>
              <a:gd name="connsiteY4" fmla="*/ 376670 h 376670"/>
              <a:gd name="connsiteX5" fmla="*/ 297889 w 486224"/>
              <a:gd name="connsiteY5" fmla="*/ 301336 h 376670"/>
              <a:gd name="connsiteX6" fmla="*/ 0 w 486224"/>
              <a:gd name="connsiteY6" fmla="*/ 301336 h 376670"/>
              <a:gd name="connsiteX7" fmla="*/ 0 w 486224"/>
              <a:gd name="connsiteY7" fmla="*/ 75334 h 3766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6224" h="376670">
                <a:moveTo>
                  <a:pt x="0" y="75334"/>
                </a:moveTo>
                <a:lnTo>
                  <a:pt x="297889" y="75334"/>
                </a:lnTo>
                <a:lnTo>
                  <a:pt x="297889" y="0"/>
                </a:lnTo>
                <a:lnTo>
                  <a:pt x="486224" y="188335"/>
                </a:lnTo>
                <a:lnTo>
                  <a:pt x="297889" y="376670"/>
                </a:lnTo>
                <a:lnTo>
                  <a:pt x="297889" y="301336"/>
                </a:lnTo>
                <a:lnTo>
                  <a:pt x="0" y="301336"/>
                </a:lnTo>
                <a:lnTo>
                  <a:pt x="0" y="75334"/>
                </a:lnTo>
                <a:close/>
              </a:path>
            </a:pathLst>
          </a:cu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75334" rIns="113001" bIns="75334" numCol="1" spcCol="1270" anchor="ctr" anchorCtr="0">
            <a:noAutofit/>
          </a:bodyPr>
          <a:lstStyle/>
          <a:p>
            <a:pPr marL="0" lvl="0" indent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zh-CN" altLang="en-US" sz="1800" kern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1" name="任意多边形: 形状 230">
            <a:extLst>
              <a:ext uri="{FF2B5EF4-FFF2-40B4-BE49-F238E27FC236}">
                <a16:creationId xmlns:a16="http://schemas.microsoft.com/office/drawing/2014/main" id="{FF42BACF-4E86-759A-FE9B-FB98C8374462}"/>
              </a:ext>
            </a:extLst>
          </p:cNvPr>
          <p:cNvSpPr/>
          <p:nvPr/>
        </p:nvSpPr>
        <p:spPr>
          <a:xfrm>
            <a:off x="5325595" y="3181492"/>
            <a:ext cx="1538686" cy="820800"/>
          </a:xfrm>
          <a:custGeom>
            <a:avLst/>
            <a:gdLst>
              <a:gd name="connsiteX0" fmla="*/ 0 w 1512907"/>
              <a:gd name="connsiteY0" fmla="*/ 82080 h 820800"/>
              <a:gd name="connsiteX1" fmla="*/ 82080 w 1512907"/>
              <a:gd name="connsiteY1" fmla="*/ 0 h 820800"/>
              <a:gd name="connsiteX2" fmla="*/ 1430827 w 1512907"/>
              <a:gd name="connsiteY2" fmla="*/ 0 h 820800"/>
              <a:gd name="connsiteX3" fmla="*/ 1512907 w 1512907"/>
              <a:gd name="connsiteY3" fmla="*/ 82080 h 820800"/>
              <a:gd name="connsiteX4" fmla="*/ 1512907 w 1512907"/>
              <a:gd name="connsiteY4" fmla="*/ 738720 h 820800"/>
              <a:gd name="connsiteX5" fmla="*/ 1430827 w 1512907"/>
              <a:gd name="connsiteY5" fmla="*/ 820800 h 820800"/>
              <a:gd name="connsiteX6" fmla="*/ 82080 w 1512907"/>
              <a:gd name="connsiteY6" fmla="*/ 820800 h 820800"/>
              <a:gd name="connsiteX7" fmla="*/ 0 w 1512907"/>
              <a:gd name="connsiteY7" fmla="*/ 738720 h 820800"/>
              <a:gd name="connsiteX8" fmla="*/ 0 w 1512907"/>
              <a:gd name="connsiteY8" fmla="*/ 82080 h 82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12907" h="820800">
                <a:moveTo>
                  <a:pt x="0" y="82080"/>
                </a:moveTo>
                <a:cubicBezTo>
                  <a:pt x="0" y="36748"/>
                  <a:pt x="36748" y="0"/>
                  <a:pt x="82080" y="0"/>
                </a:cubicBezTo>
                <a:lnTo>
                  <a:pt x="1430827" y="0"/>
                </a:lnTo>
                <a:cubicBezTo>
                  <a:pt x="1476159" y="0"/>
                  <a:pt x="1512907" y="36748"/>
                  <a:pt x="1512907" y="82080"/>
                </a:cubicBezTo>
                <a:lnTo>
                  <a:pt x="1512907" y="738720"/>
                </a:lnTo>
                <a:cubicBezTo>
                  <a:pt x="1512907" y="784052"/>
                  <a:pt x="1476159" y="820800"/>
                  <a:pt x="1430827" y="820800"/>
                </a:cubicBezTo>
                <a:lnTo>
                  <a:pt x="82080" y="820800"/>
                </a:lnTo>
                <a:cubicBezTo>
                  <a:pt x="36748" y="820800"/>
                  <a:pt x="0" y="784052"/>
                  <a:pt x="0" y="738720"/>
                </a:cubicBezTo>
                <a:lnTo>
                  <a:pt x="0" y="8208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8016" tIns="128016" rIns="128016" bIns="342180" numCol="1" spcCol="1270" anchor="t" anchorCtr="0">
            <a:noAutofit/>
          </a:bodyPr>
          <a:lstStyle/>
          <a:p>
            <a:pPr marL="0" lvl="0" indent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1800" kern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Decision scores</a:t>
            </a:r>
            <a:endParaRPr lang="zh-CN" altLang="en-US" sz="1800" kern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3" name="任意多边形: 形状 232">
            <a:extLst>
              <a:ext uri="{FF2B5EF4-FFF2-40B4-BE49-F238E27FC236}">
                <a16:creationId xmlns:a16="http://schemas.microsoft.com/office/drawing/2014/main" id="{44DF71EB-E818-2A27-0C85-414011E447BD}"/>
              </a:ext>
            </a:extLst>
          </p:cNvPr>
          <p:cNvSpPr/>
          <p:nvPr/>
        </p:nvSpPr>
        <p:spPr>
          <a:xfrm>
            <a:off x="7097541" y="3266757"/>
            <a:ext cx="494509" cy="376670"/>
          </a:xfrm>
          <a:custGeom>
            <a:avLst/>
            <a:gdLst>
              <a:gd name="connsiteX0" fmla="*/ 0 w 486224"/>
              <a:gd name="connsiteY0" fmla="*/ 75334 h 376670"/>
              <a:gd name="connsiteX1" fmla="*/ 297889 w 486224"/>
              <a:gd name="connsiteY1" fmla="*/ 75334 h 376670"/>
              <a:gd name="connsiteX2" fmla="*/ 297889 w 486224"/>
              <a:gd name="connsiteY2" fmla="*/ 0 h 376670"/>
              <a:gd name="connsiteX3" fmla="*/ 486224 w 486224"/>
              <a:gd name="connsiteY3" fmla="*/ 188335 h 376670"/>
              <a:gd name="connsiteX4" fmla="*/ 297889 w 486224"/>
              <a:gd name="connsiteY4" fmla="*/ 376670 h 376670"/>
              <a:gd name="connsiteX5" fmla="*/ 297889 w 486224"/>
              <a:gd name="connsiteY5" fmla="*/ 301336 h 376670"/>
              <a:gd name="connsiteX6" fmla="*/ 0 w 486224"/>
              <a:gd name="connsiteY6" fmla="*/ 301336 h 376670"/>
              <a:gd name="connsiteX7" fmla="*/ 0 w 486224"/>
              <a:gd name="connsiteY7" fmla="*/ 75334 h 3766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6224" h="376670">
                <a:moveTo>
                  <a:pt x="0" y="75334"/>
                </a:moveTo>
                <a:lnTo>
                  <a:pt x="297889" y="75334"/>
                </a:lnTo>
                <a:lnTo>
                  <a:pt x="297889" y="0"/>
                </a:lnTo>
                <a:lnTo>
                  <a:pt x="486224" y="188335"/>
                </a:lnTo>
                <a:lnTo>
                  <a:pt x="297889" y="376670"/>
                </a:lnTo>
                <a:lnTo>
                  <a:pt x="297889" y="301336"/>
                </a:lnTo>
                <a:lnTo>
                  <a:pt x="0" y="301336"/>
                </a:lnTo>
                <a:lnTo>
                  <a:pt x="0" y="75334"/>
                </a:lnTo>
                <a:close/>
              </a:path>
            </a:pathLst>
          </a:cu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75334" rIns="113001" bIns="75334" numCol="1" spcCol="1270" anchor="ctr" anchorCtr="0">
            <a:noAutofit/>
          </a:bodyPr>
          <a:lstStyle/>
          <a:p>
            <a:pPr marL="0" lvl="0" indent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zh-CN" altLang="en-US" sz="1800" kern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4" name="任意多边形: 形状 233">
            <a:extLst>
              <a:ext uri="{FF2B5EF4-FFF2-40B4-BE49-F238E27FC236}">
                <a16:creationId xmlns:a16="http://schemas.microsoft.com/office/drawing/2014/main" id="{43F66A1B-E17F-CC4F-E8EB-A3BC0B08BF37}"/>
              </a:ext>
            </a:extLst>
          </p:cNvPr>
          <p:cNvSpPr/>
          <p:nvPr/>
        </p:nvSpPr>
        <p:spPr>
          <a:xfrm>
            <a:off x="7797319" y="3181492"/>
            <a:ext cx="1538686" cy="820800"/>
          </a:xfrm>
          <a:custGeom>
            <a:avLst/>
            <a:gdLst>
              <a:gd name="connsiteX0" fmla="*/ 0 w 1512907"/>
              <a:gd name="connsiteY0" fmla="*/ 82080 h 820800"/>
              <a:gd name="connsiteX1" fmla="*/ 82080 w 1512907"/>
              <a:gd name="connsiteY1" fmla="*/ 0 h 820800"/>
              <a:gd name="connsiteX2" fmla="*/ 1430827 w 1512907"/>
              <a:gd name="connsiteY2" fmla="*/ 0 h 820800"/>
              <a:gd name="connsiteX3" fmla="*/ 1512907 w 1512907"/>
              <a:gd name="connsiteY3" fmla="*/ 82080 h 820800"/>
              <a:gd name="connsiteX4" fmla="*/ 1512907 w 1512907"/>
              <a:gd name="connsiteY4" fmla="*/ 738720 h 820800"/>
              <a:gd name="connsiteX5" fmla="*/ 1430827 w 1512907"/>
              <a:gd name="connsiteY5" fmla="*/ 820800 h 820800"/>
              <a:gd name="connsiteX6" fmla="*/ 82080 w 1512907"/>
              <a:gd name="connsiteY6" fmla="*/ 820800 h 820800"/>
              <a:gd name="connsiteX7" fmla="*/ 0 w 1512907"/>
              <a:gd name="connsiteY7" fmla="*/ 738720 h 820800"/>
              <a:gd name="connsiteX8" fmla="*/ 0 w 1512907"/>
              <a:gd name="connsiteY8" fmla="*/ 82080 h 82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12907" h="820800">
                <a:moveTo>
                  <a:pt x="0" y="82080"/>
                </a:moveTo>
                <a:cubicBezTo>
                  <a:pt x="0" y="36748"/>
                  <a:pt x="36748" y="0"/>
                  <a:pt x="82080" y="0"/>
                </a:cubicBezTo>
                <a:lnTo>
                  <a:pt x="1430827" y="0"/>
                </a:lnTo>
                <a:cubicBezTo>
                  <a:pt x="1476159" y="0"/>
                  <a:pt x="1512907" y="36748"/>
                  <a:pt x="1512907" y="82080"/>
                </a:cubicBezTo>
                <a:lnTo>
                  <a:pt x="1512907" y="738720"/>
                </a:lnTo>
                <a:cubicBezTo>
                  <a:pt x="1512907" y="784052"/>
                  <a:pt x="1476159" y="820800"/>
                  <a:pt x="1430827" y="820800"/>
                </a:cubicBezTo>
                <a:lnTo>
                  <a:pt x="82080" y="820800"/>
                </a:lnTo>
                <a:cubicBezTo>
                  <a:pt x="36748" y="820800"/>
                  <a:pt x="0" y="784052"/>
                  <a:pt x="0" y="738720"/>
                </a:cubicBezTo>
                <a:lnTo>
                  <a:pt x="0" y="8208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8016" tIns="128016" rIns="128016" bIns="342180" numCol="1" spcCol="1270" anchor="t" anchorCtr="0">
            <a:noAutofit/>
          </a:bodyPr>
          <a:lstStyle/>
          <a:p>
            <a:pPr marL="0" lvl="0" indent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1800" kern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 values</a:t>
            </a:r>
            <a:endParaRPr lang="zh-CN" altLang="en-US" sz="1800" kern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5" name="任意多边形: 形状 234">
            <a:extLst>
              <a:ext uri="{FF2B5EF4-FFF2-40B4-BE49-F238E27FC236}">
                <a16:creationId xmlns:a16="http://schemas.microsoft.com/office/drawing/2014/main" id="{BAD52D98-2BB6-E543-6207-4CB7C5EAD493}"/>
              </a:ext>
            </a:extLst>
          </p:cNvPr>
          <p:cNvSpPr/>
          <p:nvPr/>
        </p:nvSpPr>
        <p:spPr>
          <a:xfrm>
            <a:off x="6659929" y="3885026"/>
            <a:ext cx="1369732" cy="1192553"/>
          </a:xfrm>
          <a:custGeom>
            <a:avLst/>
            <a:gdLst>
              <a:gd name="connsiteX0" fmla="*/ 0 w 1512907"/>
              <a:gd name="connsiteY0" fmla="*/ 151291 h 1819012"/>
              <a:gd name="connsiteX1" fmla="*/ 151291 w 1512907"/>
              <a:gd name="connsiteY1" fmla="*/ 0 h 1819012"/>
              <a:gd name="connsiteX2" fmla="*/ 1361616 w 1512907"/>
              <a:gd name="connsiteY2" fmla="*/ 0 h 1819012"/>
              <a:gd name="connsiteX3" fmla="*/ 1512907 w 1512907"/>
              <a:gd name="connsiteY3" fmla="*/ 151291 h 1819012"/>
              <a:gd name="connsiteX4" fmla="*/ 1512907 w 1512907"/>
              <a:gd name="connsiteY4" fmla="*/ 1667721 h 1819012"/>
              <a:gd name="connsiteX5" fmla="*/ 1361616 w 1512907"/>
              <a:gd name="connsiteY5" fmla="*/ 1819012 h 1819012"/>
              <a:gd name="connsiteX6" fmla="*/ 151291 w 1512907"/>
              <a:gd name="connsiteY6" fmla="*/ 1819012 h 1819012"/>
              <a:gd name="connsiteX7" fmla="*/ 0 w 1512907"/>
              <a:gd name="connsiteY7" fmla="*/ 1667721 h 1819012"/>
              <a:gd name="connsiteX8" fmla="*/ 0 w 1512907"/>
              <a:gd name="connsiteY8" fmla="*/ 151291 h 1819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12907" h="1819012">
                <a:moveTo>
                  <a:pt x="0" y="151291"/>
                </a:moveTo>
                <a:cubicBezTo>
                  <a:pt x="0" y="67735"/>
                  <a:pt x="67735" y="0"/>
                  <a:pt x="151291" y="0"/>
                </a:cubicBezTo>
                <a:lnTo>
                  <a:pt x="1361616" y="0"/>
                </a:lnTo>
                <a:cubicBezTo>
                  <a:pt x="1445172" y="0"/>
                  <a:pt x="1512907" y="67735"/>
                  <a:pt x="1512907" y="151291"/>
                </a:cubicBezTo>
                <a:lnTo>
                  <a:pt x="1512907" y="1667721"/>
                </a:lnTo>
                <a:cubicBezTo>
                  <a:pt x="1512907" y="1751277"/>
                  <a:pt x="1445172" y="1819012"/>
                  <a:pt x="1361616" y="1819012"/>
                </a:cubicBezTo>
                <a:lnTo>
                  <a:pt x="151291" y="1819012"/>
                </a:lnTo>
                <a:cubicBezTo>
                  <a:pt x="67735" y="1819012"/>
                  <a:pt x="0" y="1751277"/>
                  <a:pt x="0" y="1667721"/>
                </a:cubicBezTo>
                <a:lnTo>
                  <a:pt x="0" y="151291"/>
                </a:lnTo>
                <a:close/>
              </a:path>
            </a:pathLst>
          </a:cu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72328" tIns="172328" rIns="172328" bIns="172328" numCol="1" spcCol="1270" anchor="t" anchorCtr="0">
            <a:noAutofit/>
          </a:bodyPr>
          <a:lstStyle/>
          <a:p>
            <a:pPr lvl="1" algn="l" defTabSz="8001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en-US" altLang="zh-CN" sz="1800" kern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Gscore</a:t>
            </a:r>
            <a:r>
              <a:rPr lang="en-US" altLang="zh-CN" sz="1800" kern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package</a:t>
            </a:r>
            <a:endParaRPr lang="zh-CN" altLang="en-US" sz="1800" kern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6" name="任意多边形: 形状 235">
            <a:extLst>
              <a:ext uri="{FF2B5EF4-FFF2-40B4-BE49-F238E27FC236}">
                <a16:creationId xmlns:a16="http://schemas.microsoft.com/office/drawing/2014/main" id="{4DC74E2E-1A56-A416-A1F8-E08835CDA3E3}"/>
              </a:ext>
            </a:extLst>
          </p:cNvPr>
          <p:cNvSpPr/>
          <p:nvPr/>
        </p:nvSpPr>
        <p:spPr>
          <a:xfrm>
            <a:off x="9569266" y="3266757"/>
            <a:ext cx="494509" cy="376670"/>
          </a:xfrm>
          <a:custGeom>
            <a:avLst/>
            <a:gdLst>
              <a:gd name="connsiteX0" fmla="*/ 0 w 486224"/>
              <a:gd name="connsiteY0" fmla="*/ 75334 h 376670"/>
              <a:gd name="connsiteX1" fmla="*/ 297889 w 486224"/>
              <a:gd name="connsiteY1" fmla="*/ 75334 h 376670"/>
              <a:gd name="connsiteX2" fmla="*/ 297889 w 486224"/>
              <a:gd name="connsiteY2" fmla="*/ 0 h 376670"/>
              <a:gd name="connsiteX3" fmla="*/ 486224 w 486224"/>
              <a:gd name="connsiteY3" fmla="*/ 188335 h 376670"/>
              <a:gd name="connsiteX4" fmla="*/ 297889 w 486224"/>
              <a:gd name="connsiteY4" fmla="*/ 376670 h 376670"/>
              <a:gd name="connsiteX5" fmla="*/ 297889 w 486224"/>
              <a:gd name="connsiteY5" fmla="*/ 301336 h 376670"/>
              <a:gd name="connsiteX6" fmla="*/ 0 w 486224"/>
              <a:gd name="connsiteY6" fmla="*/ 301336 h 376670"/>
              <a:gd name="connsiteX7" fmla="*/ 0 w 486224"/>
              <a:gd name="connsiteY7" fmla="*/ 75334 h 3766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6224" h="376670">
                <a:moveTo>
                  <a:pt x="0" y="75334"/>
                </a:moveTo>
                <a:lnTo>
                  <a:pt x="297889" y="75334"/>
                </a:lnTo>
                <a:lnTo>
                  <a:pt x="297889" y="0"/>
                </a:lnTo>
                <a:lnTo>
                  <a:pt x="486224" y="188335"/>
                </a:lnTo>
                <a:lnTo>
                  <a:pt x="297889" y="376670"/>
                </a:lnTo>
                <a:lnTo>
                  <a:pt x="297889" y="301336"/>
                </a:lnTo>
                <a:lnTo>
                  <a:pt x="0" y="301336"/>
                </a:lnTo>
                <a:lnTo>
                  <a:pt x="0" y="75334"/>
                </a:lnTo>
                <a:close/>
              </a:path>
            </a:pathLst>
          </a:cu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75334" rIns="113001" bIns="75334" numCol="1" spcCol="1270" anchor="ctr" anchorCtr="0">
            <a:noAutofit/>
          </a:bodyPr>
          <a:lstStyle/>
          <a:p>
            <a:pPr marL="0" lvl="0" indent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zh-CN" altLang="en-US" sz="1800" kern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7" name="任意多边形: 形状 236">
            <a:extLst>
              <a:ext uri="{FF2B5EF4-FFF2-40B4-BE49-F238E27FC236}">
                <a16:creationId xmlns:a16="http://schemas.microsoft.com/office/drawing/2014/main" id="{721AFEA9-00D8-D5BB-8DBF-D1B80D837A30}"/>
              </a:ext>
            </a:extLst>
          </p:cNvPr>
          <p:cNvSpPr/>
          <p:nvPr/>
        </p:nvSpPr>
        <p:spPr>
          <a:xfrm>
            <a:off x="10269043" y="3181492"/>
            <a:ext cx="1538686" cy="820800"/>
          </a:xfrm>
          <a:custGeom>
            <a:avLst/>
            <a:gdLst>
              <a:gd name="connsiteX0" fmla="*/ 0 w 1512907"/>
              <a:gd name="connsiteY0" fmla="*/ 82080 h 820800"/>
              <a:gd name="connsiteX1" fmla="*/ 82080 w 1512907"/>
              <a:gd name="connsiteY1" fmla="*/ 0 h 820800"/>
              <a:gd name="connsiteX2" fmla="*/ 1430827 w 1512907"/>
              <a:gd name="connsiteY2" fmla="*/ 0 h 820800"/>
              <a:gd name="connsiteX3" fmla="*/ 1512907 w 1512907"/>
              <a:gd name="connsiteY3" fmla="*/ 82080 h 820800"/>
              <a:gd name="connsiteX4" fmla="*/ 1512907 w 1512907"/>
              <a:gd name="connsiteY4" fmla="*/ 738720 h 820800"/>
              <a:gd name="connsiteX5" fmla="*/ 1430827 w 1512907"/>
              <a:gd name="connsiteY5" fmla="*/ 820800 h 820800"/>
              <a:gd name="connsiteX6" fmla="*/ 82080 w 1512907"/>
              <a:gd name="connsiteY6" fmla="*/ 820800 h 820800"/>
              <a:gd name="connsiteX7" fmla="*/ 0 w 1512907"/>
              <a:gd name="connsiteY7" fmla="*/ 738720 h 820800"/>
              <a:gd name="connsiteX8" fmla="*/ 0 w 1512907"/>
              <a:gd name="connsiteY8" fmla="*/ 82080 h 82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12907" h="820800">
                <a:moveTo>
                  <a:pt x="0" y="82080"/>
                </a:moveTo>
                <a:cubicBezTo>
                  <a:pt x="0" y="36748"/>
                  <a:pt x="36748" y="0"/>
                  <a:pt x="82080" y="0"/>
                </a:cubicBezTo>
                <a:lnTo>
                  <a:pt x="1430827" y="0"/>
                </a:lnTo>
                <a:cubicBezTo>
                  <a:pt x="1476159" y="0"/>
                  <a:pt x="1512907" y="36748"/>
                  <a:pt x="1512907" y="82080"/>
                </a:cubicBezTo>
                <a:lnTo>
                  <a:pt x="1512907" y="738720"/>
                </a:lnTo>
                <a:cubicBezTo>
                  <a:pt x="1512907" y="784052"/>
                  <a:pt x="1476159" y="820800"/>
                  <a:pt x="1430827" y="820800"/>
                </a:cubicBezTo>
                <a:lnTo>
                  <a:pt x="82080" y="820800"/>
                </a:lnTo>
                <a:cubicBezTo>
                  <a:pt x="36748" y="820800"/>
                  <a:pt x="0" y="784052"/>
                  <a:pt x="0" y="738720"/>
                </a:cubicBezTo>
                <a:lnTo>
                  <a:pt x="0" y="8208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8016" tIns="128016" rIns="128016" bIns="342180" numCol="1" spcCol="1270" anchor="t" anchorCtr="0">
            <a:noAutofit/>
          </a:bodyPr>
          <a:lstStyle/>
          <a:p>
            <a:pPr marL="0" lvl="0" indent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1800" kern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FDR control</a:t>
            </a:r>
            <a:endParaRPr lang="zh-CN" altLang="en-US" sz="1800" kern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8" name="任意多边形: 形状 237">
            <a:extLst>
              <a:ext uri="{FF2B5EF4-FFF2-40B4-BE49-F238E27FC236}">
                <a16:creationId xmlns:a16="http://schemas.microsoft.com/office/drawing/2014/main" id="{4FE51460-3454-55EA-F1D1-ACF8B19EB019}"/>
              </a:ext>
            </a:extLst>
          </p:cNvPr>
          <p:cNvSpPr/>
          <p:nvPr/>
        </p:nvSpPr>
        <p:spPr>
          <a:xfrm>
            <a:off x="8428214" y="3881372"/>
            <a:ext cx="2776611" cy="1199860"/>
          </a:xfrm>
          <a:custGeom>
            <a:avLst/>
            <a:gdLst>
              <a:gd name="connsiteX0" fmla="*/ 0 w 1512907"/>
              <a:gd name="connsiteY0" fmla="*/ 151291 h 1819012"/>
              <a:gd name="connsiteX1" fmla="*/ 151291 w 1512907"/>
              <a:gd name="connsiteY1" fmla="*/ 0 h 1819012"/>
              <a:gd name="connsiteX2" fmla="*/ 1361616 w 1512907"/>
              <a:gd name="connsiteY2" fmla="*/ 0 h 1819012"/>
              <a:gd name="connsiteX3" fmla="*/ 1512907 w 1512907"/>
              <a:gd name="connsiteY3" fmla="*/ 151291 h 1819012"/>
              <a:gd name="connsiteX4" fmla="*/ 1512907 w 1512907"/>
              <a:gd name="connsiteY4" fmla="*/ 1667721 h 1819012"/>
              <a:gd name="connsiteX5" fmla="*/ 1361616 w 1512907"/>
              <a:gd name="connsiteY5" fmla="*/ 1819012 h 1819012"/>
              <a:gd name="connsiteX6" fmla="*/ 151291 w 1512907"/>
              <a:gd name="connsiteY6" fmla="*/ 1819012 h 1819012"/>
              <a:gd name="connsiteX7" fmla="*/ 0 w 1512907"/>
              <a:gd name="connsiteY7" fmla="*/ 1667721 h 1819012"/>
              <a:gd name="connsiteX8" fmla="*/ 0 w 1512907"/>
              <a:gd name="connsiteY8" fmla="*/ 151291 h 1819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12907" h="1819012">
                <a:moveTo>
                  <a:pt x="0" y="151291"/>
                </a:moveTo>
                <a:cubicBezTo>
                  <a:pt x="0" y="67735"/>
                  <a:pt x="67735" y="0"/>
                  <a:pt x="151291" y="0"/>
                </a:cubicBezTo>
                <a:lnTo>
                  <a:pt x="1361616" y="0"/>
                </a:lnTo>
                <a:cubicBezTo>
                  <a:pt x="1445172" y="0"/>
                  <a:pt x="1512907" y="67735"/>
                  <a:pt x="1512907" y="151291"/>
                </a:cubicBezTo>
                <a:lnTo>
                  <a:pt x="1512907" y="1667721"/>
                </a:lnTo>
                <a:cubicBezTo>
                  <a:pt x="1512907" y="1751277"/>
                  <a:pt x="1445172" y="1819012"/>
                  <a:pt x="1361616" y="1819012"/>
                </a:cubicBezTo>
                <a:lnTo>
                  <a:pt x="151291" y="1819012"/>
                </a:lnTo>
                <a:cubicBezTo>
                  <a:pt x="67735" y="1819012"/>
                  <a:pt x="0" y="1751277"/>
                  <a:pt x="0" y="1667721"/>
                </a:cubicBezTo>
                <a:lnTo>
                  <a:pt x="0" y="151291"/>
                </a:lnTo>
                <a:close/>
              </a:path>
            </a:pathLst>
          </a:cu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72328" tIns="172328" rIns="172328" bIns="172328" numCol="1" spcCol="1270" anchor="t" anchorCtr="0">
            <a:noAutofit/>
          </a:bodyPr>
          <a:lstStyle/>
          <a:p>
            <a:pPr lvl="1" algn="l" defTabSz="8001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en-US" altLang="zh-CN" sz="1800" kern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Protein and peptide level</a:t>
            </a:r>
            <a:endParaRPr lang="zh-CN" altLang="en-US" sz="1800" kern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l" defTabSz="8001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en-US" altLang="zh-CN" sz="1800" kern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Fragment ion level</a:t>
            </a:r>
            <a:endParaRPr lang="zh-CN" altLang="en-US" sz="1800" kern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9" name="任意多边形: 形状 238">
            <a:extLst>
              <a:ext uri="{FF2B5EF4-FFF2-40B4-BE49-F238E27FC236}">
                <a16:creationId xmlns:a16="http://schemas.microsoft.com/office/drawing/2014/main" id="{81A2137F-CA00-960A-4D63-EA9BACFBC3A9}"/>
              </a:ext>
            </a:extLst>
          </p:cNvPr>
          <p:cNvSpPr/>
          <p:nvPr/>
        </p:nvSpPr>
        <p:spPr>
          <a:xfrm>
            <a:off x="2894630" y="1569891"/>
            <a:ext cx="1538686" cy="820800"/>
          </a:xfrm>
          <a:custGeom>
            <a:avLst/>
            <a:gdLst>
              <a:gd name="connsiteX0" fmla="*/ 0 w 1512907"/>
              <a:gd name="connsiteY0" fmla="*/ 82080 h 820800"/>
              <a:gd name="connsiteX1" fmla="*/ 82080 w 1512907"/>
              <a:gd name="connsiteY1" fmla="*/ 0 h 820800"/>
              <a:gd name="connsiteX2" fmla="*/ 1430827 w 1512907"/>
              <a:gd name="connsiteY2" fmla="*/ 0 h 820800"/>
              <a:gd name="connsiteX3" fmla="*/ 1512907 w 1512907"/>
              <a:gd name="connsiteY3" fmla="*/ 82080 h 820800"/>
              <a:gd name="connsiteX4" fmla="*/ 1512907 w 1512907"/>
              <a:gd name="connsiteY4" fmla="*/ 738720 h 820800"/>
              <a:gd name="connsiteX5" fmla="*/ 1430827 w 1512907"/>
              <a:gd name="connsiteY5" fmla="*/ 820800 h 820800"/>
              <a:gd name="connsiteX6" fmla="*/ 82080 w 1512907"/>
              <a:gd name="connsiteY6" fmla="*/ 820800 h 820800"/>
              <a:gd name="connsiteX7" fmla="*/ 0 w 1512907"/>
              <a:gd name="connsiteY7" fmla="*/ 738720 h 820800"/>
              <a:gd name="connsiteX8" fmla="*/ 0 w 1512907"/>
              <a:gd name="connsiteY8" fmla="*/ 82080 h 82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12907" h="820800">
                <a:moveTo>
                  <a:pt x="0" y="82080"/>
                </a:moveTo>
                <a:cubicBezTo>
                  <a:pt x="0" y="36748"/>
                  <a:pt x="36748" y="0"/>
                  <a:pt x="82080" y="0"/>
                </a:cubicBezTo>
                <a:lnTo>
                  <a:pt x="1430827" y="0"/>
                </a:lnTo>
                <a:cubicBezTo>
                  <a:pt x="1476159" y="0"/>
                  <a:pt x="1512907" y="36748"/>
                  <a:pt x="1512907" y="82080"/>
                </a:cubicBezTo>
                <a:lnTo>
                  <a:pt x="1512907" y="738720"/>
                </a:lnTo>
                <a:cubicBezTo>
                  <a:pt x="1512907" y="784052"/>
                  <a:pt x="1476159" y="820800"/>
                  <a:pt x="1430827" y="820800"/>
                </a:cubicBezTo>
                <a:lnTo>
                  <a:pt x="82080" y="820800"/>
                </a:lnTo>
                <a:cubicBezTo>
                  <a:pt x="36748" y="820800"/>
                  <a:pt x="0" y="784052"/>
                  <a:pt x="0" y="738720"/>
                </a:cubicBezTo>
                <a:lnTo>
                  <a:pt x="0" y="8208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8016" tIns="128016" rIns="128016" bIns="342180" numCol="1" spcCol="1270" anchor="t" anchorCtr="0">
            <a:noAutofit/>
          </a:bodyPr>
          <a:lstStyle/>
          <a:p>
            <a:pPr marL="0" lvl="0" indent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1800" kern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Generated classifiers</a:t>
            </a:r>
            <a:endParaRPr lang="zh-CN" altLang="en-US" sz="1800" kern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0" name="任意多边形: 形状 239">
            <a:extLst>
              <a:ext uri="{FF2B5EF4-FFF2-40B4-BE49-F238E27FC236}">
                <a16:creationId xmlns:a16="http://schemas.microsoft.com/office/drawing/2014/main" id="{8F27E123-FDD0-140D-809E-08FBC10E86B1}"/>
              </a:ext>
            </a:extLst>
          </p:cNvPr>
          <p:cNvSpPr/>
          <p:nvPr/>
        </p:nvSpPr>
        <p:spPr>
          <a:xfrm rot="5400000">
            <a:off x="3416718" y="2600909"/>
            <a:ext cx="494509" cy="376670"/>
          </a:xfrm>
          <a:custGeom>
            <a:avLst/>
            <a:gdLst>
              <a:gd name="connsiteX0" fmla="*/ 0 w 486224"/>
              <a:gd name="connsiteY0" fmla="*/ 75334 h 376670"/>
              <a:gd name="connsiteX1" fmla="*/ 297889 w 486224"/>
              <a:gd name="connsiteY1" fmla="*/ 75334 h 376670"/>
              <a:gd name="connsiteX2" fmla="*/ 297889 w 486224"/>
              <a:gd name="connsiteY2" fmla="*/ 0 h 376670"/>
              <a:gd name="connsiteX3" fmla="*/ 486224 w 486224"/>
              <a:gd name="connsiteY3" fmla="*/ 188335 h 376670"/>
              <a:gd name="connsiteX4" fmla="*/ 297889 w 486224"/>
              <a:gd name="connsiteY4" fmla="*/ 376670 h 376670"/>
              <a:gd name="connsiteX5" fmla="*/ 297889 w 486224"/>
              <a:gd name="connsiteY5" fmla="*/ 301336 h 376670"/>
              <a:gd name="connsiteX6" fmla="*/ 0 w 486224"/>
              <a:gd name="connsiteY6" fmla="*/ 301336 h 376670"/>
              <a:gd name="connsiteX7" fmla="*/ 0 w 486224"/>
              <a:gd name="connsiteY7" fmla="*/ 75334 h 3766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6224" h="376670">
                <a:moveTo>
                  <a:pt x="0" y="75334"/>
                </a:moveTo>
                <a:lnTo>
                  <a:pt x="297889" y="75334"/>
                </a:lnTo>
                <a:lnTo>
                  <a:pt x="297889" y="0"/>
                </a:lnTo>
                <a:lnTo>
                  <a:pt x="486224" y="188335"/>
                </a:lnTo>
                <a:lnTo>
                  <a:pt x="297889" y="376670"/>
                </a:lnTo>
                <a:lnTo>
                  <a:pt x="297889" y="301336"/>
                </a:lnTo>
                <a:lnTo>
                  <a:pt x="0" y="301336"/>
                </a:lnTo>
                <a:lnTo>
                  <a:pt x="0" y="75334"/>
                </a:lnTo>
                <a:close/>
              </a:path>
            </a:pathLst>
          </a:cu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75334" rIns="113001" bIns="75334" numCol="1" spcCol="1270" anchor="ctr" anchorCtr="0">
            <a:noAutofit/>
          </a:bodyPr>
          <a:lstStyle/>
          <a:p>
            <a:pPr marL="0" lvl="0" indent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zh-CN" altLang="en-US" sz="1800" kern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9" name="任意多边形: 形状 228">
            <a:extLst>
              <a:ext uri="{FF2B5EF4-FFF2-40B4-BE49-F238E27FC236}">
                <a16:creationId xmlns:a16="http://schemas.microsoft.com/office/drawing/2014/main" id="{B8DC65FC-2F69-2C35-3A8C-ECA6792E8534}"/>
              </a:ext>
            </a:extLst>
          </p:cNvPr>
          <p:cNvSpPr/>
          <p:nvPr/>
        </p:nvSpPr>
        <p:spPr>
          <a:xfrm>
            <a:off x="1293670" y="3888869"/>
            <a:ext cx="2215355" cy="1199861"/>
          </a:xfrm>
          <a:custGeom>
            <a:avLst/>
            <a:gdLst>
              <a:gd name="connsiteX0" fmla="*/ 0 w 1512907"/>
              <a:gd name="connsiteY0" fmla="*/ 151291 h 1819012"/>
              <a:gd name="connsiteX1" fmla="*/ 151291 w 1512907"/>
              <a:gd name="connsiteY1" fmla="*/ 0 h 1819012"/>
              <a:gd name="connsiteX2" fmla="*/ 1361616 w 1512907"/>
              <a:gd name="connsiteY2" fmla="*/ 0 h 1819012"/>
              <a:gd name="connsiteX3" fmla="*/ 1512907 w 1512907"/>
              <a:gd name="connsiteY3" fmla="*/ 151291 h 1819012"/>
              <a:gd name="connsiteX4" fmla="*/ 1512907 w 1512907"/>
              <a:gd name="connsiteY4" fmla="*/ 1667721 h 1819012"/>
              <a:gd name="connsiteX5" fmla="*/ 1361616 w 1512907"/>
              <a:gd name="connsiteY5" fmla="*/ 1819012 h 1819012"/>
              <a:gd name="connsiteX6" fmla="*/ 151291 w 1512907"/>
              <a:gd name="connsiteY6" fmla="*/ 1819012 h 1819012"/>
              <a:gd name="connsiteX7" fmla="*/ 0 w 1512907"/>
              <a:gd name="connsiteY7" fmla="*/ 1667721 h 1819012"/>
              <a:gd name="connsiteX8" fmla="*/ 0 w 1512907"/>
              <a:gd name="connsiteY8" fmla="*/ 151291 h 1819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12907" h="1819012">
                <a:moveTo>
                  <a:pt x="0" y="151291"/>
                </a:moveTo>
                <a:cubicBezTo>
                  <a:pt x="0" y="67735"/>
                  <a:pt x="67735" y="0"/>
                  <a:pt x="151291" y="0"/>
                </a:cubicBezTo>
                <a:lnTo>
                  <a:pt x="1361616" y="0"/>
                </a:lnTo>
                <a:cubicBezTo>
                  <a:pt x="1445172" y="0"/>
                  <a:pt x="1512907" y="67735"/>
                  <a:pt x="1512907" y="151291"/>
                </a:cubicBezTo>
                <a:lnTo>
                  <a:pt x="1512907" y="1667721"/>
                </a:lnTo>
                <a:cubicBezTo>
                  <a:pt x="1512907" y="1751277"/>
                  <a:pt x="1445172" y="1819012"/>
                  <a:pt x="1361616" y="1819012"/>
                </a:cubicBezTo>
                <a:lnTo>
                  <a:pt x="151291" y="1819012"/>
                </a:lnTo>
                <a:cubicBezTo>
                  <a:pt x="67735" y="1819012"/>
                  <a:pt x="0" y="1751277"/>
                  <a:pt x="0" y="1667721"/>
                </a:cubicBezTo>
                <a:lnTo>
                  <a:pt x="0" y="151291"/>
                </a:lnTo>
                <a:close/>
              </a:path>
            </a:pathLst>
          </a:cu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72328" tIns="172328" rIns="172328" bIns="172328" numCol="1" spcCol="1270" anchor="t" anchorCtr="0">
            <a:noAutofit/>
          </a:bodyPr>
          <a:lstStyle/>
          <a:p>
            <a:pPr lvl="1" algn="l" defTabSz="8001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en-US" altLang="zh-CN" sz="1800" kern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OpenSWATH</a:t>
            </a:r>
            <a:endParaRPr lang="en-US" altLang="zh-CN" sz="1800" kern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l" defTabSz="8001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en-US" altLang="zh-CN" sz="1800" kern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pyProphet</a:t>
            </a:r>
            <a:endParaRPr lang="en-US" altLang="zh-CN" sz="1800" kern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l" defTabSz="8001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en-US" altLang="zh-CN" sz="1800" kern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preprocessing</a:t>
            </a:r>
          </a:p>
        </p:txBody>
      </p:sp>
      <p:sp>
        <p:nvSpPr>
          <p:cNvPr id="246" name="任意多边形: 形状 245">
            <a:extLst>
              <a:ext uri="{FF2B5EF4-FFF2-40B4-BE49-F238E27FC236}">
                <a16:creationId xmlns:a16="http://schemas.microsoft.com/office/drawing/2014/main" id="{DDAD766C-DEBB-A119-D0E6-445FF02F55CE}"/>
              </a:ext>
            </a:extLst>
          </p:cNvPr>
          <p:cNvSpPr/>
          <p:nvPr/>
        </p:nvSpPr>
        <p:spPr>
          <a:xfrm>
            <a:off x="3765393" y="3895631"/>
            <a:ext cx="2215355" cy="1199861"/>
          </a:xfrm>
          <a:custGeom>
            <a:avLst/>
            <a:gdLst>
              <a:gd name="connsiteX0" fmla="*/ 0 w 1512907"/>
              <a:gd name="connsiteY0" fmla="*/ 151291 h 1819012"/>
              <a:gd name="connsiteX1" fmla="*/ 151291 w 1512907"/>
              <a:gd name="connsiteY1" fmla="*/ 0 h 1819012"/>
              <a:gd name="connsiteX2" fmla="*/ 1361616 w 1512907"/>
              <a:gd name="connsiteY2" fmla="*/ 0 h 1819012"/>
              <a:gd name="connsiteX3" fmla="*/ 1512907 w 1512907"/>
              <a:gd name="connsiteY3" fmla="*/ 151291 h 1819012"/>
              <a:gd name="connsiteX4" fmla="*/ 1512907 w 1512907"/>
              <a:gd name="connsiteY4" fmla="*/ 1667721 h 1819012"/>
              <a:gd name="connsiteX5" fmla="*/ 1361616 w 1512907"/>
              <a:gd name="connsiteY5" fmla="*/ 1819012 h 1819012"/>
              <a:gd name="connsiteX6" fmla="*/ 151291 w 1512907"/>
              <a:gd name="connsiteY6" fmla="*/ 1819012 h 1819012"/>
              <a:gd name="connsiteX7" fmla="*/ 0 w 1512907"/>
              <a:gd name="connsiteY7" fmla="*/ 1667721 h 1819012"/>
              <a:gd name="connsiteX8" fmla="*/ 0 w 1512907"/>
              <a:gd name="connsiteY8" fmla="*/ 151291 h 1819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12907" h="1819012">
                <a:moveTo>
                  <a:pt x="0" y="151291"/>
                </a:moveTo>
                <a:cubicBezTo>
                  <a:pt x="0" y="67735"/>
                  <a:pt x="67735" y="0"/>
                  <a:pt x="151291" y="0"/>
                </a:cubicBezTo>
                <a:lnTo>
                  <a:pt x="1361616" y="0"/>
                </a:lnTo>
                <a:cubicBezTo>
                  <a:pt x="1445172" y="0"/>
                  <a:pt x="1512907" y="67735"/>
                  <a:pt x="1512907" y="151291"/>
                </a:cubicBezTo>
                <a:lnTo>
                  <a:pt x="1512907" y="1667721"/>
                </a:lnTo>
                <a:cubicBezTo>
                  <a:pt x="1512907" y="1751277"/>
                  <a:pt x="1445172" y="1819012"/>
                  <a:pt x="1361616" y="1819012"/>
                </a:cubicBezTo>
                <a:lnTo>
                  <a:pt x="151291" y="1819012"/>
                </a:lnTo>
                <a:cubicBezTo>
                  <a:pt x="67735" y="1819012"/>
                  <a:pt x="0" y="1751277"/>
                  <a:pt x="0" y="1667721"/>
                </a:cubicBezTo>
                <a:lnTo>
                  <a:pt x="0" y="151291"/>
                </a:lnTo>
                <a:close/>
              </a:path>
            </a:pathLst>
          </a:cu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72328" tIns="172328" rIns="172328" bIns="172328" numCol="1" spcCol="1270" anchor="t" anchorCtr="0">
            <a:noAutofit/>
          </a:bodyPr>
          <a:lstStyle/>
          <a:p>
            <a:pPr lvl="1" algn="l" defTabSz="8001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en-US" altLang="zh-CN" sz="1800" kern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Prediction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3"/>
          <p:cNvSpPr txBox="1">
            <a:spLocks noGrp="1"/>
          </p:cNvSpPr>
          <p:nvPr>
            <p:ph type="title"/>
          </p:nvPr>
        </p:nvSpPr>
        <p:spPr>
          <a:xfrm>
            <a:off x="418966" y="166952"/>
            <a:ext cx="11441339" cy="11998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Times New Roman"/>
              <a:buNone/>
            </a:pPr>
            <a:r>
              <a:rPr lang="en-US" altLang="zh-CN" dirty="0"/>
              <a:t>Method application: </a:t>
            </a:r>
            <a:r>
              <a:rPr lang="en-US" sz="4400" dirty="0"/>
              <a:t>Precursor calculation methods</a:t>
            </a:r>
            <a:endParaRPr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787DF87-1C38-2ED1-3A9B-0B8F4C22D318}"/>
              </a:ext>
            </a:extLst>
          </p:cNvPr>
          <p:cNvSpPr txBox="1"/>
          <p:nvPr/>
        </p:nvSpPr>
        <p:spPr>
          <a:xfrm>
            <a:off x="0" y="2105561"/>
            <a:ext cx="2375452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37200" lvl="1" indent="-180000">
              <a:buSzPts val="2200"/>
              <a:buChar char="•"/>
            </a:pPr>
            <a:r>
              <a:rPr lang="en-US" altLang="zh-CN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TopN</a:t>
            </a:r>
            <a:endParaRPr lang="en-US" altLang="zh-C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37200" lvl="1" indent="-180000">
              <a:buSzPts val="2200"/>
              <a:buChar char="•"/>
            </a:pP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Mean</a:t>
            </a:r>
          </a:p>
          <a:p>
            <a:pPr marL="637200" lvl="1" indent="-180000">
              <a:buSzPts val="2200"/>
              <a:buChar char="•"/>
            </a:pP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Median</a:t>
            </a:r>
          </a:p>
          <a:p>
            <a:pPr marL="637200" lvl="1" indent="-180000">
              <a:buSzPts val="2200"/>
              <a:buChar char="•"/>
            </a:pP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Sum</a:t>
            </a:r>
            <a:endParaRPr lang="en-US" altLang="zh-CN" sz="2200" dirty="0"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pic>
        <p:nvPicPr>
          <p:cNvPr id="260" name="图片 259">
            <a:extLst>
              <a:ext uri="{FF2B5EF4-FFF2-40B4-BE49-F238E27FC236}">
                <a16:creationId xmlns:a16="http://schemas.microsoft.com/office/drawing/2014/main" id="{70284CED-1EF6-9D94-B93B-06D56660D9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9318" y="1276350"/>
            <a:ext cx="8511038" cy="4769358"/>
          </a:xfrm>
          <a:prstGeom prst="rect">
            <a:avLst/>
          </a:prstGeom>
        </p:spPr>
      </p:pic>
      <p:sp>
        <p:nvSpPr>
          <p:cNvPr id="262" name="左大括号 261">
            <a:extLst>
              <a:ext uri="{FF2B5EF4-FFF2-40B4-BE49-F238E27FC236}">
                <a16:creationId xmlns:a16="http://schemas.microsoft.com/office/drawing/2014/main" id="{21397A8E-98ED-06A3-2435-90033144254C}"/>
              </a:ext>
            </a:extLst>
          </p:cNvPr>
          <p:cNvSpPr/>
          <p:nvPr/>
        </p:nvSpPr>
        <p:spPr>
          <a:xfrm rot="16200000">
            <a:off x="8541771" y="3722120"/>
            <a:ext cx="742950" cy="4462009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3" name="文本框 262">
            <a:extLst>
              <a:ext uri="{FF2B5EF4-FFF2-40B4-BE49-F238E27FC236}">
                <a16:creationId xmlns:a16="http://schemas.microsoft.com/office/drawing/2014/main" id="{1975CDD3-67AE-6B58-71E7-4337D0953ADD}"/>
              </a:ext>
            </a:extLst>
          </p:cNvPr>
          <p:cNvSpPr txBox="1"/>
          <p:nvPr/>
        </p:nvSpPr>
        <p:spPr>
          <a:xfrm>
            <a:off x="7590575" y="6324600"/>
            <a:ext cx="26453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Portable python package</a:t>
            </a:r>
            <a:endParaRPr lang="zh-CN" altLang="en-US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20" descr="The main University building in black and white with hoisted flags against a white background.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76056" y="1166553"/>
            <a:ext cx="7815943" cy="5691447"/>
          </a:xfrm>
          <a:custGeom>
            <a:avLst/>
            <a:gdLst/>
            <a:ahLst/>
            <a:cxnLst/>
            <a:rect l="l" t="t" r="r" b="b"/>
            <a:pathLst>
              <a:path w="8034704" h="5591175" extrusionOk="0">
                <a:moveTo>
                  <a:pt x="4743056" y="0"/>
                </a:moveTo>
                <a:lnTo>
                  <a:pt x="8034704" y="0"/>
                </a:lnTo>
                <a:lnTo>
                  <a:pt x="8034704" y="5591175"/>
                </a:lnTo>
                <a:lnTo>
                  <a:pt x="13381" y="5591175"/>
                </a:lnTo>
                <a:lnTo>
                  <a:pt x="0" y="4025656"/>
                </a:lnTo>
                <a:lnTo>
                  <a:pt x="1987062" y="3568456"/>
                </a:lnTo>
                <a:lnTo>
                  <a:pt x="2039816" y="1669317"/>
                </a:lnTo>
                <a:lnTo>
                  <a:pt x="2795954" y="1264871"/>
                </a:lnTo>
                <a:lnTo>
                  <a:pt x="2866292" y="1282456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97" name="Google Shape;97;p20"/>
          <p:cNvSpPr txBox="1">
            <a:spLocks noGrp="1"/>
          </p:cNvSpPr>
          <p:nvPr>
            <p:ph type="title"/>
          </p:nvPr>
        </p:nvSpPr>
        <p:spPr>
          <a:xfrm>
            <a:off x="418967" y="166952"/>
            <a:ext cx="8820000" cy="11998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Times New Roman"/>
              <a:buNone/>
            </a:pPr>
            <a:r>
              <a:rPr lang="en-US" dirty="0"/>
              <a:t>Overview</a:t>
            </a:r>
            <a:endParaRPr dirty="0"/>
          </a:p>
        </p:txBody>
      </p:sp>
      <p:sp>
        <p:nvSpPr>
          <p:cNvPr id="98" name="Google Shape;98;p20"/>
          <p:cNvSpPr txBox="1">
            <a:spLocks noGrp="1"/>
          </p:cNvSpPr>
          <p:nvPr>
            <p:ph type="body" idx="1"/>
          </p:nvPr>
        </p:nvSpPr>
        <p:spPr>
          <a:xfrm>
            <a:off x="418967" y="1166553"/>
            <a:ext cx="6557858" cy="5602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85750" lvl="0" indent="-2857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200"/>
              <a:buFont typeface="Arial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45750" lvl="2" indent="-2857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Mass spectrometry </a:t>
            </a:r>
            <a:r>
              <a:rPr lang="en-GB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Proteomics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02950" lvl="3" indent="-285750">
              <a:buFont typeface="Arial"/>
              <a:buChar char="•"/>
            </a:pPr>
            <a:r>
              <a:rPr lang="en-GB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Protocol</a:t>
            </a:r>
          </a:p>
          <a:p>
            <a:pPr marL="1102950" lvl="3" indent="-285750">
              <a:buFont typeface="Arial"/>
              <a:buChar char="•"/>
            </a:pP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DIA data analysis</a:t>
            </a:r>
          </a:p>
          <a:p>
            <a:pPr marL="1560150" lvl="4" indent="-285750">
              <a:buFont typeface="Arial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achine learning</a:t>
            </a:r>
          </a:p>
          <a:p>
            <a:pPr marL="1560150" lvl="4" indent="-285750">
              <a:buFont typeface="Arial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Algorithm</a:t>
            </a:r>
          </a:p>
          <a:p>
            <a:pPr marL="645750" lvl="2" indent="-2857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Goals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2200"/>
              <a:buFont typeface="Arial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Materials and methods</a:t>
            </a:r>
            <a:endParaRPr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45750" lvl="2" indent="-2857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eneralized workflow</a:t>
            </a:r>
          </a:p>
          <a:p>
            <a:pPr marL="645750" lvl="2" indent="-2857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Optimized workflow</a:t>
            </a:r>
          </a:p>
          <a:p>
            <a:pPr marL="285750" lvl="0" indent="-28575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2200"/>
              <a:buFont typeface="Arial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  <a:endParaRPr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2200"/>
              <a:buFont typeface="Arial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14605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2200"/>
              <a:buFont typeface="Arial"/>
              <a:buNone/>
            </a:pP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Google Shape;248;p37" descr="International students sit in the sun on benches by Lund Cathedral’s southern wall.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2088" y="188913"/>
            <a:ext cx="11807824" cy="6480174"/>
          </a:xfrm>
          <a:prstGeom prst="rect">
            <a:avLst/>
          </a:prstGeom>
          <a:solidFill>
            <a:schemeClr val="lt2"/>
          </a:solidFill>
          <a:ln>
            <a:noFill/>
          </a:ln>
        </p:spPr>
      </p:pic>
      <p:sp>
        <p:nvSpPr>
          <p:cNvPr id="249" name="Google Shape;249;p37"/>
          <p:cNvSpPr txBox="1"/>
          <p:nvPr/>
        </p:nvSpPr>
        <p:spPr>
          <a:xfrm>
            <a:off x="192088" y="4624631"/>
            <a:ext cx="11807824" cy="1641128"/>
          </a:xfrm>
          <a:prstGeom prst="rect">
            <a:avLst/>
          </a:prstGeom>
          <a:solidFill>
            <a:schemeClr val="dk1">
              <a:alpha val="49803"/>
            </a:schemeClr>
          </a:solidFill>
          <a:ln>
            <a:noFill/>
          </a:ln>
        </p:spPr>
        <p:txBody>
          <a:bodyPr spcFirstLastPara="1" wrap="square" lIns="540000" tIns="360000" rIns="360000" bIns="4680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Font typeface="Times New Roman"/>
              <a:buNone/>
            </a:pPr>
            <a:r>
              <a:rPr lang="en-US" sz="6400" b="0" i="0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RESULTS</a:t>
            </a:r>
            <a:endParaRPr sz="6400" b="0" i="0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11;p33">
            <a:extLst>
              <a:ext uri="{FF2B5EF4-FFF2-40B4-BE49-F238E27FC236}">
                <a16:creationId xmlns:a16="http://schemas.microsoft.com/office/drawing/2014/main" id="{E8FA279A-F22C-44C9-585A-0A3F002BE230}"/>
              </a:ext>
            </a:extLst>
          </p:cNvPr>
          <p:cNvSpPr txBox="1">
            <a:spLocks/>
          </p:cNvSpPr>
          <p:nvPr/>
        </p:nvSpPr>
        <p:spPr>
          <a:xfrm>
            <a:off x="418966" y="166952"/>
            <a:ext cx="11441339" cy="11998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mes New Roman"/>
              <a:buNone/>
              <a:defRPr sz="2400" b="0" i="0" u="none" strike="noStrike" cap="none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  <a:buSzPts val="4800"/>
            </a:pPr>
            <a:r>
              <a:rPr lang="en-GB" sz="4400" dirty="0"/>
              <a:t>Y</a:t>
            </a:r>
            <a:r>
              <a:rPr lang="en-US" altLang="zh-CN" sz="4400" dirty="0"/>
              <a:t>east </a:t>
            </a:r>
            <a:r>
              <a:rPr lang="en-GB" altLang="zh-CN" sz="4400" dirty="0"/>
              <a:t>b</a:t>
            </a:r>
            <a:r>
              <a:rPr lang="en-GB" sz="4400" dirty="0"/>
              <a:t>enchmark data</a:t>
            </a:r>
            <a:endParaRPr lang="en-GB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084A5F9-C9D9-389F-704F-73D0F0E981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83" t="69324" r="68357" b="12802"/>
          <a:stretch/>
        </p:blipFill>
        <p:spPr bwMode="auto">
          <a:xfrm>
            <a:off x="10504333" y="1366812"/>
            <a:ext cx="1238361" cy="889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E82583F5-FC14-47F9-18FC-103C8E9274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/>
        </p:blipFill>
        <p:spPr bwMode="auto">
          <a:xfrm>
            <a:off x="485381" y="1251983"/>
            <a:ext cx="10018952" cy="5526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43646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11;p33">
            <a:extLst>
              <a:ext uri="{FF2B5EF4-FFF2-40B4-BE49-F238E27FC236}">
                <a16:creationId xmlns:a16="http://schemas.microsoft.com/office/drawing/2014/main" id="{FF800B2D-1852-C717-8A99-2F64890FDB4A}"/>
              </a:ext>
            </a:extLst>
          </p:cNvPr>
          <p:cNvSpPr txBox="1">
            <a:spLocks/>
          </p:cNvSpPr>
          <p:nvPr/>
        </p:nvSpPr>
        <p:spPr>
          <a:xfrm>
            <a:off x="418966" y="166952"/>
            <a:ext cx="11441339" cy="11998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mes New Roman"/>
              <a:buNone/>
              <a:defRPr sz="2400" b="0" i="0" u="none" strike="noStrike" cap="none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  <a:buSzPts val="4800"/>
            </a:pPr>
            <a:r>
              <a:rPr lang="en-GB" altLang="zh-CN" sz="4400" dirty="0"/>
              <a:t>The differential expression of the </a:t>
            </a:r>
            <a:r>
              <a:rPr lang="en-GB" altLang="zh-CN" sz="4400" dirty="0" err="1"/>
              <a:t>iRT</a:t>
            </a:r>
            <a:r>
              <a:rPr lang="en-GB" altLang="zh-CN" sz="4400" dirty="0"/>
              <a:t> peptides</a:t>
            </a:r>
            <a:endParaRPr lang="en-GB" dirty="0"/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95584D57-A569-C8BC-39CE-69F4CCD35A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3792435"/>
              </p:ext>
            </p:extLst>
          </p:nvPr>
        </p:nvGraphicFramePr>
        <p:xfrm>
          <a:off x="7361381" y="2942723"/>
          <a:ext cx="4672696" cy="1675308"/>
        </p:xfrm>
        <a:graphic>
          <a:graphicData uri="http://schemas.openxmlformats.org/drawingml/2006/table">
            <a:tbl>
              <a:tblPr>
                <a:tableStyleId>{2E899E98-1D13-4B08-8BCF-A8ED9B02B117}</a:tableStyleId>
              </a:tblPr>
              <a:tblGrid>
                <a:gridCol w="1091814">
                  <a:extLst>
                    <a:ext uri="{9D8B030D-6E8A-4147-A177-3AD203B41FA5}">
                      <a16:colId xmlns:a16="http://schemas.microsoft.com/office/drawing/2014/main" val="1849166118"/>
                    </a:ext>
                  </a:extLst>
                </a:gridCol>
                <a:gridCol w="894005">
                  <a:extLst>
                    <a:ext uri="{9D8B030D-6E8A-4147-A177-3AD203B41FA5}">
                      <a16:colId xmlns:a16="http://schemas.microsoft.com/office/drawing/2014/main" val="1818908135"/>
                    </a:ext>
                  </a:extLst>
                </a:gridCol>
                <a:gridCol w="883920">
                  <a:extLst>
                    <a:ext uri="{9D8B030D-6E8A-4147-A177-3AD203B41FA5}">
                      <a16:colId xmlns:a16="http://schemas.microsoft.com/office/drawing/2014/main" val="3927771251"/>
                    </a:ext>
                  </a:extLst>
                </a:gridCol>
                <a:gridCol w="873760">
                  <a:extLst>
                    <a:ext uri="{9D8B030D-6E8A-4147-A177-3AD203B41FA5}">
                      <a16:colId xmlns:a16="http://schemas.microsoft.com/office/drawing/2014/main" val="2341033328"/>
                    </a:ext>
                  </a:extLst>
                </a:gridCol>
                <a:gridCol w="929197">
                  <a:extLst>
                    <a:ext uri="{9D8B030D-6E8A-4147-A177-3AD203B41FA5}">
                      <a16:colId xmlns:a16="http://schemas.microsoft.com/office/drawing/2014/main" val="4274091070"/>
                    </a:ext>
                  </a:extLst>
                </a:gridCol>
              </a:tblGrid>
              <a:tr h="297000"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Mean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Median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Top3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Sum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157860876"/>
                  </a:ext>
                </a:extLst>
              </a:tr>
              <a:tr h="34457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initial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0.54±0.603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0.55±0.304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0.23±0.111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0.49±0.469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93438"/>
                  </a:ext>
                </a:extLst>
              </a:tr>
              <a:tr h="34457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precision_90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0.09±0.080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0.45±0.468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0.34±0.215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0.08±0.120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573347895"/>
                  </a:ext>
                </a:extLst>
              </a:tr>
              <a:tr h="34457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qvalue_cutoff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0.07±0.071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0.35±0.355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0.31±0.443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0.14±0.203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68199421"/>
                  </a:ext>
                </a:extLst>
              </a:tr>
              <a:tr h="34457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lnl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0.11±0.108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0.42±0.441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0.47±0.539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0.11±0.148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978514818"/>
                  </a:ext>
                </a:extLst>
              </a:tr>
            </a:tbl>
          </a:graphicData>
        </a:graphic>
      </p:graphicFrame>
      <p:sp>
        <p:nvSpPr>
          <p:cNvPr id="5" name="文本框 4">
            <a:extLst>
              <a:ext uri="{FF2B5EF4-FFF2-40B4-BE49-F238E27FC236}">
                <a16:creationId xmlns:a16="http://schemas.microsoft.com/office/drawing/2014/main" id="{C306CE49-219F-955E-879C-8A7AD419FA48}"/>
              </a:ext>
            </a:extLst>
          </p:cNvPr>
          <p:cNvSpPr txBox="1"/>
          <p:nvPr/>
        </p:nvSpPr>
        <p:spPr>
          <a:xfrm>
            <a:off x="7220283" y="4617230"/>
            <a:ext cx="46726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*baseline=0.74±1.008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1CD9430-E63A-1573-8CFB-ABD8520AC6CA}"/>
              </a:ext>
            </a:extLst>
          </p:cNvPr>
          <p:cNvSpPr txBox="1"/>
          <p:nvPr/>
        </p:nvSpPr>
        <p:spPr>
          <a:xfrm>
            <a:off x="7288395" y="2374137"/>
            <a:ext cx="474568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GB" altLang="zh-CN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average value of the difference between the actual and theoretical log2 fold change of 8 </a:t>
            </a:r>
            <a:r>
              <a:rPr lang="en-GB" altLang="zh-CN" b="1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iRT</a:t>
            </a:r>
            <a:r>
              <a:rPr lang="en-GB" altLang="zh-CN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peptides (</a:t>
            </a:r>
            <a:r>
              <a:rPr lang="en-GB" altLang="zh-CN" b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</a:t>
            </a:r>
            <a:r>
              <a:rPr lang="en-US" altLang="zh-CN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x</a:t>
            </a:r>
            <a:r>
              <a:rPr lang="en-GB" altLang="zh-CN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±</a:t>
            </a:r>
            <a:r>
              <a:rPr lang="en-GB" altLang="zh-CN" b="1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sd</a:t>
            </a:r>
            <a:r>
              <a:rPr lang="en-GB" altLang="zh-CN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F67CB11E-F7F4-6645-C68D-08CF00B11B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968" y="1366812"/>
            <a:ext cx="6947329" cy="5324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11;p33">
            <a:extLst>
              <a:ext uri="{FF2B5EF4-FFF2-40B4-BE49-F238E27FC236}">
                <a16:creationId xmlns:a16="http://schemas.microsoft.com/office/drawing/2014/main" id="{E0663B03-0B3F-D3A4-D71D-109B56007FEC}"/>
              </a:ext>
            </a:extLst>
          </p:cNvPr>
          <p:cNvSpPr txBox="1">
            <a:spLocks/>
          </p:cNvSpPr>
          <p:nvPr/>
        </p:nvSpPr>
        <p:spPr>
          <a:xfrm>
            <a:off x="418966" y="166952"/>
            <a:ext cx="11441339" cy="11998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 fontScale="97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mes New Roman"/>
              <a:buNone/>
              <a:defRPr sz="2400" b="0" i="0" u="none" strike="noStrike" cap="none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ct val="100000"/>
            </a:pPr>
            <a:r>
              <a:rPr lang="en-GB" altLang="zh-CN" sz="4400" dirty="0"/>
              <a:t>The accuracy of each method when given a ± 0.5 log2 fold change tolerance</a:t>
            </a: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A690F848-A221-7F11-E93A-6CD25B1625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4226938"/>
              </p:ext>
            </p:extLst>
          </p:nvPr>
        </p:nvGraphicFramePr>
        <p:xfrm>
          <a:off x="7416800" y="2461925"/>
          <a:ext cx="4562766" cy="1629784"/>
        </p:xfrm>
        <a:graphic>
          <a:graphicData uri="http://schemas.openxmlformats.org/drawingml/2006/table">
            <a:tbl>
              <a:tblPr>
                <a:tableStyleId>{2E899E98-1D13-4B08-8BCF-A8ED9B02B117}</a:tableStyleId>
              </a:tblPr>
              <a:tblGrid>
                <a:gridCol w="1094447">
                  <a:extLst>
                    <a:ext uri="{9D8B030D-6E8A-4147-A177-3AD203B41FA5}">
                      <a16:colId xmlns:a16="http://schemas.microsoft.com/office/drawing/2014/main" val="839676669"/>
                    </a:ext>
                  </a:extLst>
                </a:gridCol>
                <a:gridCol w="870933">
                  <a:extLst>
                    <a:ext uri="{9D8B030D-6E8A-4147-A177-3AD203B41FA5}">
                      <a16:colId xmlns:a16="http://schemas.microsoft.com/office/drawing/2014/main" val="1022308678"/>
                    </a:ext>
                  </a:extLst>
                </a:gridCol>
                <a:gridCol w="886348">
                  <a:extLst>
                    <a:ext uri="{9D8B030D-6E8A-4147-A177-3AD203B41FA5}">
                      <a16:colId xmlns:a16="http://schemas.microsoft.com/office/drawing/2014/main" val="2462396216"/>
                    </a:ext>
                  </a:extLst>
                </a:gridCol>
                <a:gridCol w="816981">
                  <a:extLst>
                    <a:ext uri="{9D8B030D-6E8A-4147-A177-3AD203B41FA5}">
                      <a16:colId xmlns:a16="http://schemas.microsoft.com/office/drawing/2014/main" val="3085743122"/>
                    </a:ext>
                  </a:extLst>
                </a:gridCol>
                <a:gridCol w="894057">
                  <a:extLst>
                    <a:ext uri="{9D8B030D-6E8A-4147-A177-3AD203B41FA5}">
                      <a16:colId xmlns:a16="http://schemas.microsoft.com/office/drawing/2014/main" val="1851284118"/>
                    </a:ext>
                  </a:extLst>
                </a:gridCol>
              </a:tblGrid>
              <a:tr h="264152"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Mean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Median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Top3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Sum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335327545"/>
                  </a:ext>
                </a:extLst>
              </a:tr>
              <a:tr h="34140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initial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93.95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94.26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96.38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94.22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077603267"/>
                  </a:ext>
                </a:extLst>
              </a:tr>
              <a:tr h="34140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precision_90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90.83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92.18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96.78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90.43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659211319"/>
                  </a:ext>
                </a:extLst>
              </a:tr>
              <a:tr h="34140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qvalue_cutoff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92.79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93.73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96.85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91.84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290059517"/>
                  </a:ext>
                </a:extLst>
              </a:tr>
              <a:tr h="34140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lnl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82.73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87.69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93.88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82.77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688332379"/>
                  </a:ext>
                </a:extLst>
              </a:tr>
            </a:tbl>
          </a:graphicData>
        </a:graphic>
      </p:graphicFrame>
      <p:sp>
        <p:nvSpPr>
          <p:cNvPr id="9" name="文本框 8">
            <a:extLst>
              <a:ext uri="{FF2B5EF4-FFF2-40B4-BE49-F238E27FC236}">
                <a16:creationId xmlns:a16="http://schemas.microsoft.com/office/drawing/2014/main" id="{461D88D4-5AE4-08E1-183A-5820F84A1F2F}"/>
              </a:ext>
            </a:extLst>
          </p:cNvPr>
          <p:cNvSpPr txBox="1"/>
          <p:nvPr/>
        </p:nvSpPr>
        <p:spPr>
          <a:xfrm>
            <a:off x="7305065" y="4091709"/>
            <a:ext cx="467450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ctr"/>
            <a:r>
              <a:rPr lang="en-US" altLang="zh-CN" sz="1600" i="1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*baseline=75.09%</a:t>
            </a:r>
            <a:endParaRPr lang="en-US" altLang="zh-CN" sz="1600" b="0" i="1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" name="Google Shape;255;p38">
            <a:extLst>
              <a:ext uri="{FF2B5EF4-FFF2-40B4-BE49-F238E27FC236}">
                <a16:creationId xmlns:a16="http://schemas.microsoft.com/office/drawing/2014/main" id="{846DD346-4275-F8B3-FF43-2ED4B4FCAF17}"/>
              </a:ext>
            </a:extLst>
          </p:cNvPr>
          <p:cNvSpPr txBox="1">
            <a:spLocks/>
          </p:cNvSpPr>
          <p:nvPr/>
        </p:nvSpPr>
        <p:spPr>
          <a:xfrm>
            <a:off x="418965" y="112111"/>
            <a:ext cx="11441339" cy="412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Times New Roman"/>
              <a:buNone/>
              <a:defRPr sz="4800" b="0" i="0" u="none" strike="noStrike" cap="none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ct val="100000"/>
            </a:pPr>
            <a:endParaRPr lang="en-GB" sz="2400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973CB35-E61A-4ED5-4011-9991E4182094}"/>
              </a:ext>
            </a:extLst>
          </p:cNvPr>
          <p:cNvSpPr txBox="1"/>
          <p:nvPr/>
        </p:nvSpPr>
        <p:spPr>
          <a:xfrm>
            <a:off x="7360932" y="1913119"/>
            <a:ext cx="467450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GB" altLang="zh-CN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accuracy of the result within ±0.5 log2 fold change tolerance range (%)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DCF7882-4155-CC02-5A43-E12F3C54903F}"/>
              </a:ext>
            </a:extLst>
          </p:cNvPr>
          <p:cNvSpPr txBox="1"/>
          <p:nvPr/>
        </p:nvSpPr>
        <p:spPr>
          <a:xfrm>
            <a:off x="7397697" y="5171272"/>
            <a:ext cx="446260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altLang="zh-CN" sz="16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16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average </a:t>
            </a:r>
            <a:r>
              <a:rPr lang="en-GB" altLang="zh-CN" sz="16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of the optimized workflow: 91.95%</a:t>
            </a:r>
          </a:p>
          <a:p>
            <a:endParaRPr lang="en-GB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altLang="zh-CN" sz="16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22.46% higher than the standard workflow(75.09%)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25372EE-8487-2DC7-1C13-05851933E6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21653"/>
            <a:ext cx="6999833" cy="5407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11;p33">
            <a:extLst>
              <a:ext uri="{FF2B5EF4-FFF2-40B4-BE49-F238E27FC236}">
                <a16:creationId xmlns:a16="http://schemas.microsoft.com/office/drawing/2014/main" id="{4E28AA86-405B-A036-404C-B2DE916EADE7}"/>
              </a:ext>
            </a:extLst>
          </p:cNvPr>
          <p:cNvSpPr txBox="1">
            <a:spLocks/>
          </p:cNvSpPr>
          <p:nvPr/>
        </p:nvSpPr>
        <p:spPr>
          <a:xfrm>
            <a:off x="418966" y="166952"/>
            <a:ext cx="11441339" cy="11998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 fontScale="97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mes New Roman"/>
              <a:buNone/>
              <a:defRPr sz="2400" b="0" i="0" u="none" strike="noStrike" cap="none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ct val="100000"/>
            </a:pPr>
            <a:r>
              <a:rPr lang="en-GB" altLang="zh-CN" sz="4400" dirty="0"/>
              <a:t>The number and species of protein deferentially expressed in the two groups</a:t>
            </a: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A690F848-A221-7F11-E93A-6CD25B1625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3165773"/>
              </p:ext>
            </p:extLst>
          </p:nvPr>
        </p:nvGraphicFramePr>
        <p:xfrm>
          <a:off x="7397697" y="2899006"/>
          <a:ext cx="4462607" cy="1663535"/>
        </p:xfrm>
        <a:graphic>
          <a:graphicData uri="http://schemas.openxmlformats.org/drawingml/2006/table">
            <a:tbl>
              <a:tblPr>
                <a:tableStyleId>{2E899E98-1D13-4B08-8BCF-A8ED9B02B117}</a:tableStyleId>
              </a:tblPr>
              <a:tblGrid>
                <a:gridCol w="1123950">
                  <a:extLst>
                    <a:ext uri="{9D8B030D-6E8A-4147-A177-3AD203B41FA5}">
                      <a16:colId xmlns:a16="http://schemas.microsoft.com/office/drawing/2014/main" val="839676669"/>
                    </a:ext>
                  </a:extLst>
                </a:gridCol>
                <a:gridCol w="942975">
                  <a:extLst>
                    <a:ext uri="{9D8B030D-6E8A-4147-A177-3AD203B41FA5}">
                      <a16:colId xmlns:a16="http://schemas.microsoft.com/office/drawing/2014/main" val="1022308678"/>
                    </a:ext>
                  </a:extLst>
                </a:gridCol>
                <a:gridCol w="885825">
                  <a:extLst>
                    <a:ext uri="{9D8B030D-6E8A-4147-A177-3AD203B41FA5}">
                      <a16:colId xmlns:a16="http://schemas.microsoft.com/office/drawing/2014/main" val="2462396216"/>
                    </a:ext>
                  </a:extLst>
                </a:gridCol>
                <a:gridCol w="733425">
                  <a:extLst>
                    <a:ext uri="{9D8B030D-6E8A-4147-A177-3AD203B41FA5}">
                      <a16:colId xmlns:a16="http://schemas.microsoft.com/office/drawing/2014/main" val="3085743122"/>
                    </a:ext>
                  </a:extLst>
                </a:gridCol>
                <a:gridCol w="776432">
                  <a:extLst>
                    <a:ext uri="{9D8B030D-6E8A-4147-A177-3AD203B41FA5}">
                      <a16:colId xmlns:a16="http://schemas.microsoft.com/office/drawing/2014/main" val="1851284118"/>
                    </a:ext>
                  </a:extLst>
                </a:gridCol>
              </a:tblGrid>
              <a:tr h="269623"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Mean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Median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Top3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Sum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335327545"/>
                  </a:ext>
                </a:extLst>
              </a:tr>
              <a:tr h="34847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initial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36.66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36.78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23.62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36.17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077603267"/>
                  </a:ext>
                </a:extLst>
              </a:tr>
              <a:tr h="34847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precision_90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43.61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41.04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19.82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43.82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659211319"/>
                  </a:ext>
                </a:extLst>
              </a:tr>
              <a:tr h="34847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qvalue_cutoff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39.08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36.57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20.22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41.22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290059517"/>
                  </a:ext>
                </a:extLst>
              </a:tr>
              <a:tr h="34847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lnl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54.09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45.66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30.76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53.77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688332379"/>
                  </a:ext>
                </a:extLst>
              </a:tr>
            </a:tbl>
          </a:graphicData>
        </a:graphic>
      </p:graphicFrame>
      <p:sp>
        <p:nvSpPr>
          <p:cNvPr id="10" name="文本框 9">
            <a:extLst>
              <a:ext uri="{FF2B5EF4-FFF2-40B4-BE49-F238E27FC236}">
                <a16:creationId xmlns:a16="http://schemas.microsoft.com/office/drawing/2014/main" id="{950DACE1-8B8E-8B72-9AD8-5BA94F37F906}"/>
              </a:ext>
            </a:extLst>
          </p:cNvPr>
          <p:cNvSpPr txBox="1"/>
          <p:nvPr/>
        </p:nvSpPr>
        <p:spPr>
          <a:xfrm>
            <a:off x="7314132" y="2383540"/>
            <a:ext cx="49741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altLang="zh-CN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Mouse protein ratio within differentially expressed proteins (%)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Google Shape;255;p38">
            <a:extLst>
              <a:ext uri="{FF2B5EF4-FFF2-40B4-BE49-F238E27FC236}">
                <a16:creationId xmlns:a16="http://schemas.microsoft.com/office/drawing/2014/main" id="{3233EDDD-1A65-0B9B-F3E9-9DEDC9532D3B}"/>
              </a:ext>
            </a:extLst>
          </p:cNvPr>
          <p:cNvSpPr txBox="1">
            <a:spLocks/>
          </p:cNvSpPr>
          <p:nvPr/>
        </p:nvSpPr>
        <p:spPr>
          <a:xfrm>
            <a:off x="418965" y="131989"/>
            <a:ext cx="11441339" cy="412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Times New Roman"/>
              <a:buNone/>
              <a:defRPr sz="4800" b="0" i="0" u="none" strike="noStrike" cap="none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ct val="100000"/>
            </a:pPr>
            <a:endParaRPr lang="en-GB" sz="240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AFF4740-37DD-0D79-183F-DEBAA06405F7}"/>
              </a:ext>
            </a:extLst>
          </p:cNvPr>
          <p:cNvSpPr txBox="1"/>
          <p:nvPr/>
        </p:nvSpPr>
        <p:spPr>
          <a:xfrm>
            <a:off x="7314132" y="4562541"/>
            <a:ext cx="17452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ctr"/>
            <a:r>
              <a:rPr lang="en-US" altLang="zh-CN" sz="1400" b="0" i="1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*baseline=62.56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4ED8956-657C-046C-FA3F-D82F74ECA0CC}"/>
              </a:ext>
            </a:extLst>
          </p:cNvPr>
          <p:cNvSpPr txBox="1"/>
          <p:nvPr/>
        </p:nvSpPr>
        <p:spPr>
          <a:xfrm>
            <a:off x="7397697" y="5171272"/>
            <a:ext cx="446260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altLang="zh-CN" sz="16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16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average </a:t>
            </a:r>
            <a:r>
              <a:rPr lang="en-GB" altLang="zh-CN" sz="16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of the optimized workflow: 37.68%</a:t>
            </a:r>
          </a:p>
          <a:p>
            <a:endParaRPr lang="en-GB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altLang="zh-CN" sz="16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39.77% lower than the standard workflow(62.56%)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0054D047-D251-5970-0D01-D5A19DACE9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47551"/>
            <a:ext cx="7113304" cy="5310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57691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11;p33">
            <a:extLst>
              <a:ext uri="{FF2B5EF4-FFF2-40B4-BE49-F238E27FC236}">
                <a16:creationId xmlns:a16="http://schemas.microsoft.com/office/drawing/2014/main" id="{6FAF0CA4-6D3A-04E2-5CC4-933B0C48F0BC}"/>
              </a:ext>
            </a:extLst>
          </p:cNvPr>
          <p:cNvSpPr txBox="1">
            <a:spLocks/>
          </p:cNvSpPr>
          <p:nvPr/>
        </p:nvSpPr>
        <p:spPr>
          <a:xfrm>
            <a:off x="418966" y="166952"/>
            <a:ext cx="11441339" cy="11998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mes New Roman"/>
              <a:buNone/>
              <a:defRPr sz="2400" b="0" i="0" u="none" strike="noStrike" cap="none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ct val="100000"/>
            </a:pPr>
            <a:r>
              <a:rPr lang="en-GB" altLang="zh-CN" sz="4400" dirty="0"/>
              <a:t>ROC </a:t>
            </a:r>
            <a:r>
              <a:rPr lang="en-US" altLang="zh-CN" sz="4400" dirty="0"/>
              <a:t>curve and AUC</a:t>
            </a:r>
            <a:endParaRPr lang="en-GB" altLang="zh-CN" sz="44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FA15055-9A33-4472-3591-3B8A5E98A6F8}"/>
              </a:ext>
            </a:extLst>
          </p:cNvPr>
          <p:cNvSpPr txBox="1"/>
          <p:nvPr/>
        </p:nvSpPr>
        <p:spPr>
          <a:xfrm>
            <a:off x="7384774" y="2997136"/>
            <a:ext cx="471114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ROC-AUC = 0: </a:t>
            </a:r>
          </a:p>
          <a:p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 mouse proteins are differentially expressed</a:t>
            </a:r>
          </a:p>
          <a:p>
            <a:endParaRPr lang="en-US" altLang="zh-C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ROC-AUC = 1: </a:t>
            </a:r>
          </a:p>
          <a:p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 yeast proteins are differentially expressed</a:t>
            </a:r>
          </a:p>
          <a:p>
            <a:endParaRPr lang="en-US" altLang="zh-C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E6775F72-E159-DBBB-E154-8F00FA009C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1" y="1366812"/>
            <a:ext cx="7207184" cy="5491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78334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11;p33">
            <a:extLst>
              <a:ext uri="{FF2B5EF4-FFF2-40B4-BE49-F238E27FC236}">
                <a16:creationId xmlns:a16="http://schemas.microsoft.com/office/drawing/2014/main" id="{C03C21E7-1648-9259-75E9-BB4D88D709CD}"/>
              </a:ext>
            </a:extLst>
          </p:cNvPr>
          <p:cNvSpPr txBox="1">
            <a:spLocks/>
          </p:cNvSpPr>
          <p:nvPr/>
        </p:nvSpPr>
        <p:spPr>
          <a:xfrm>
            <a:off x="418966" y="166952"/>
            <a:ext cx="11441339" cy="11998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mes New Roman"/>
              <a:buNone/>
              <a:defRPr sz="2400" b="0" i="0" u="none" strike="noStrike" cap="none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ct val="100000"/>
            </a:pPr>
            <a:r>
              <a:rPr lang="en-US" altLang="zh-CN" sz="4400" b="0" i="0" dirty="0">
                <a:effectLst/>
                <a:latin typeface="Arial" panose="020B0604020202020204" pitchFamily="34" charset="0"/>
              </a:rPr>
              <a:t>Multi-species proteomic data</a:t>
            </a:r>
            <a:endParaRPr lang="en-GB" altLang="zh-CN" sz="4400" dirty="0"/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0C114295-EC75-F798-ED52-9D982EF01FD5}"/>
              </a:ext>
            </a:extLst>
          </p:cNvPr>
          <p:cNvGrpSpPr/>
          <p:nvPr/>
        </p:nvGrpSpPr>
        <p:grpSpPr>
          <a:xfrm>
            <a:off x="1449631" y="1366812"/>
            <a:ext cx="9292737" cy="5389546"/>
            <a:chOff x="1449631" y="1366812"/>
            <a:chExt cx="9292737" cy="5389546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C183ABC6-250F-43F7-9CBE-8594095308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49631" y="1366812"/>
              <a:ext cx="9292737" cy="50202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D68A50C8-EDAD-7A3B-F4BD-EB10A3C6DB8A}"/>
                </a:ext>
              </a:extLst>
            </p:cNvPr>
            <p:cNvSpPr txBox="1"/>
            <p:nvPr/>
          </p:nvSpPr>
          <p:spPr>
            <a:xfrm>
              <a:off x="4791808" y="6387026"/>
              <a:ext cx="31388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Yeast benchmark models</a:t>
              </a:r>
              <a:endParaRPr lang="zh-CN" alt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3872C864-C4C2-723E-A2BE-88D6BB907702}"/>
              </a:ext>
            </a:extLst>
          </p:cNvPr>
          <p:cNvGrpSpPr/>
          <p:nvPr/>
        </p:nvGrpSpPr>
        <p:grpSpPr>
          <a:xfrm>
            <a:off x="1449630" y="1366812"/>
            <a:ext cx="9292736" cy="5389546"/>
            <a:chOff x="1449631" y="1366812"/>
            <a:chExt cx="9292736" cy="5389546"/>
          </a:xfrm>
        </p:grpSpPr>
        <p:pic>
          <p:nvPicPr>
            <p:cNvPr id="15" name="Picture 4">
              <a:extLst>
                <a:ext uri="{FF2B5EF4-FFF2-40B4-BE49-F238E27FC236}">
                  <a16:creationId xmlns:a16="http://schemas.microsoft.com/office/drawing/2014/main" id="{9D493447-2960-02AE-74E2-3DAD7255706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/>
            <a:srcRect/>
            <a:stretch/>
          </p:blipFill>
          <p:spPr bwMode="auto">
            <a:xfrm>
              <a:off x="1449631" y="1366812"/>
              <a:ext cx="9292736" cy="50202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C2043787-8E7A-DDB7-2107-4E5CD8D049AE}"/>
                </a:ext>
              </a:extLst>
            </p:cNvPr>
            <p:cNvSpPr txBox="1"/>
            <p:nvPr/>
          </p:nvSpPr>
          <p:spPr>
            <a:xfrm>
              <a:off x="4791808" y="6387026"/>
              <a:ext cx="3138854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Sample specific models</a:t>
              </a:r>
              <a:endParaRPr lang="zh-CN" alt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9" name="Google Shape;329;p44"/>
          <p:cNvPicPr preferRelativeResize="0"/>
          <p:nvPr/>
        </p:nvPicPr>
        <p:blipFill rotWithShape="1">
          <a:blip r:embed="rId3"/>
          <a:srcRect/>
          <a:stretch/>
        </p:blipFill>
        <p:spPr>
          <a:xfrm>
            <a:off x="192088" y="188913"/>
            <a:ext cx="11807824" cy="6480173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44"/>
          <p:cNvSpPr txBox="1"/>
          <p:nvPr/>
        </p:nvSpPr>
        <p:spPr>
          <a:xfrm>
            <a:off x="192088" y="4624631"/>
            <a:ext cx="11807824" cy="1641128"/>
          </a:xfrm>
          <a:prstGeom prst="rect">
            <a:avLst/>
          </a:prstGeom>
          <a:solidFill>
            <a:schemeClr val="dk1">
              <a:alpha val="49803"/>
            </a:schemeClr>
          </a:solidFill>
          <a:ln>
            <a:noFill/>
          </a:ln>
        </p:spPr>
        <p:txBody>
          <a:bodyPr spcFirstLastPara="1" wrap="square" lIns="540000" tIns="360000" rIns="360000" bIns="4680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Font typeface="Times New Roman"/>
              <a:buNone/>
            </a:pPr>
            <a:r>
              <a:rPr lang="en-US" sz="6400" b="0" i="0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CONCLUSION</a:t>
            </a:r>
            <a:endParaRPr sz="6400" b="0" i="0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46"/>
          <p:cNvSpPr txBox="1">
            <a:spLocks noGrp="1"/>
          </p:cNvSpPr>
          <p:nvPr>
            <p:ph type="title"/>
          </p:nvPr>
        </p:nvSpPr>
        <p:spPr>
          <a:xfrm>
            <a:off x="418966" y="166952"/>
            <a:ext cx="11441339" cy="11998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Times New Roman"/>
              <a:buNone/>
            </a:pPr>
            <a:r>
              <a:rPr lang="en-US" dirty="0"/>
              <a:t>Conclusions</a:t>
            </a:r>
            <a:endParaRPr dirty="0"/>
          </a:p>
        </p:txBody>
      </p:sp>
      <p:sp>
        <p:nvSpPr>
          <p:cNvPr id="347" name="Google Shape;347;p46"/>
          <p:cNvSpPr txBox="1"/>
          <p:nvPr/>
        </p:nvSpPr>
        <p:spPr>
          <a:xfrm>
            <a:off x="331694" y="1252563"/>
            <a:ext cx="10877412" cy="4269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80000" marR="0" lvl="0" indent="-18000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</a:pPr>
            <a:r>
              <a:rPr lang="en-GB" altLang="zh-CN" sz="2000" b="0" i="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Using the FDR control algorithm we suggested in combination with machine learning to determine fragment ion ranking within a peak group, then combine them in an optimal way can provide more precise peptide quantification and significantly improve the accuracy of protein differential expression results</a:t>
            </a:r>
            <a:endParaRPr lang="en-GB" altLang="zh-CN" sz="2000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80000" indent="-180000">
              <a:lnSpc>
                <a:spcPct val="110000"/>
              </a:lnSpc>
              <a:spcBef>
                <a:spcPts val="1200"/>
              </a:spcBef>
              <a:buClr>
                <a:schemeClr val="accent1"/>
              </a:buClr>
              <a:buSzPts val="2000"/>
              <a:buFont typeface="Arial"/>
              <a:buChar char="•"/>
            </a:pPr>
            <a:r>
              <a:rPr lang="en-GB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model may have generalizability on unrelated diverse data sets</a:t>
            </a:r>
          </a:p>
          <a:p>
            <a:pPr marL="180000" marR="0" lvl="0" indent="-18000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</a:pPr>
            <a:endParaRPr lang="en-GB" altLang="zh-CN" sz="2000" b="0" i="0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348" name="Google Shape;348;p46"/>
          <p:cNvSpPr/>
          <p:nvPr/>
        </p:nvSpPr>
        <p:spPr>
          <a:xfrm>
            <a:off x="5943600" y="32766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47"/>
          <p:cNvSpPr txBox="1">
            <a:spLocks noGrp="1"/>
          </p:cNvSpPr>
          <p:nvPr>
            <p:ph type="title"/>
          </p:nvPr>
        </p:nvSpPr>
        <p:spPr>
          <a:xfrm>
            <a:off x="418966" y="131093"/>
            <a:ext cx="11441339" cy="11998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Times New Roman"/>
              <a:buNone/>
            </a:pPr>
            <a:r>
              <a:rPr lang="en-US"/>
              <a:t>Acknowledgments</a:t>
            </a:r>
            <a:endParaRPr/>
          </a:p>
        </p:txBody>
      </p:sp>
      <p:sp>
        <p:nvSpPr>
          <p:cNvPr id="355" name="Google Shape;355;p47"/>
          <p:cNvSpPr txBox="1"/>
          <p:nvPr/>
        </p:nvSpPr>
        <p:spPr>
          <a:xfrm>
            <a:off x="331694" y="1252563"/>
            <a:ext cx="3127123" cy="5291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000" tIns="72000" rIns="72000" bIns="72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</a:pPr>
            <a:r>
              <a:rPr lang="en-US" sz="20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Lars Malmström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</a:pPr>
            <a:r>
              <a:rPr lang="en-US" sz="2000" i="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Aaron Scott</a:t>
            </a: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</a:pPr>
            <a:r>
              <a:rPr lang="en-US" sz="2000" i="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Johan Malmström</a:t>
            </a: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</a:pPr>
            <a:r>
              <a:rPr lang="en-US" sz="2000" i="0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Christofer</a:t>
            </a:r>
            <a:r>
              <a:rPr lang="en-US" sz="2000" i="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Karlsson</a:t>
            </a: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</a:pPr>
            <a:r>
              <a:rPr lang="en-US" sz="2000" i="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Carlos Alberto </a:t>
            </a:r>
            <a:r>
              <a:rPr lang="en-US" sz="2000" i="0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Gueto</a:t>
            </a:r>
            <a:r>
              <a:rPr lang="en-US" sz="2000" i="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000" i="0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Tettay</a:t>
            </a:r>
            <a:endParaRPr lang="en-US" sz="2000" i="0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</a:pPr>
            <a:r>
              <a:rPr lang="en-US" sz="20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Hong </a:t>
            </a:r>
            <a:r>
              <a:rPr lang="en-US" altLang="zh-CN" sz="20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Yan</a:t>
            </a:r>
            <a:endParaRPr lang="en-US" sz="2000" i="0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</a:pPr>
            <a:r>
              <a:rPr lang="en-US" sz="2000" i="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Di Tang</a:t>
            </a:r>
          </a:p>
          <a:p>
            <a:pPr>
              <a:spcBef>
                <a:spcPts val="1200"/>
              </a:spcBef>
              <a:buClr>
                <a:schemeClr val="accent1"/>
              </a:buClr>
              <a:buSzPts val="1600"/>
            </a:pPr>
            <a:r>
              <a:rPr lang="en-US" altLang="zh-CN" sz="2000" i="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Anahita </a:t>
            </a:r>
            <a:r>
              <a:rPr lang="en-US" altLang="zh-CN" sz="2000" i="0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Bakochi</a:t>
            </a:r>
            <a:endParaRPr lang="en-US" altLang="zh-CN" sz="2000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1200"/>
              </a:spcBef>
              <a:buClr>
                <a:schemeClr val="accent1"/>
              </a:buClr>
              <a:buSzPts val="1600"/>
            </a:pPr>
            <a:r>
              <a:rPr lang="en-US" altLang="zh-CN" sz="2000" i="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Joel </a:t>
            </a:r>
            <a:r>
              <a:rPr lang="en-US" altLang="zh-CN" sz="2000" i="0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Ströbaek</a:t>
            </a:r>
            <a:endParaRPr lang="en-US" altLang="zh-CN" sz="2000" i="0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  <a:p>
            <a:pPr>
              <a:spcBef>
                <a:spcPts val="1200"/>
              </a:spcBef>
              <a:buClr>
                <a:schemeClr val="accent1"/>
              </a:buClr>
              <a:buSzPts val="1600"/>
            </a:pPr>
            <a:r>
              <a:rPr lang="en-US" altLang="zh-CN" sz="20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Erik Hartman</a:t>
            </a:r>
            <a:endParaRPr lang="en-US" altLang="zh-CN" sz="2000" i="0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</a:pPr>
            <a:r>
              <a:rPr lang="en-US" altLang="zh-CN" sz="20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… and the others in D13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6" name="Google Shape;356;p47"/>
          <p:cNvSpPr/>
          <p:nvPr/>
        </p:nvSpPr>
        <p:spPr>
          <a:xfrm>
            <a:off x="5943600" y="32766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21" descr="The University Library clad in red and green ivy under a blue sky.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92088" y="188913"/>
            <a:ext cx="11807825" cy="6480175"/>
          </a:xfrm>
          <a:prstGeom prst="rect">
            <a:avLst/>
          </a:prstGeom>
          <a:solidFill>
            <a:schemeClr val="lt2"/>
          </a:solidFill>
          <a:ln>
            <a:noFill/>
          </a:ln>
        </p:spPr>
      </p:pic>
      <p:sp>
        <p:nvSpPr>
          <p:cNvPr id="106" name="Google Shape;106;p21"/>
          <p:cNvSpPr txBox="1"/>
          <p:nvPr/>
        </p:nvSpPr>
        <p:spPr>
          <a:xfrm>
            <a:off x="192088" y="4624631"/>
            <a:ext cx="11807824" cy="1641128"/>
          </a:xfrm>
          <a:prstGeom prst="rect">
            <a:avLst/>
          </a:prstGeom>
          <a:solidFill>
            <a:schemeClr val="dk1">
              <a:alpha val="49803"/>
            </a:schemeClr>
          </a:solidFill>
          <a:ln>
            <a:noFill/>
          </a:ln>
        </p:spPr>
        <p:txBody>
          <a:bodyPr spcFirstLastPara="1" wrap="square" lIns="540000" tIns="360000" rIns="360000" bIns="4680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Font typeface="Times New Roman"/>
              <a:buNone/>
            </a:pPr>
            <a:r>
              <a:rPr lang="en-US" sz="64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INTRODUCTION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6" name="Google Shape;366;p48" descr="Lund University logotype.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06538" y="1569593"/>
            <a:ext cx="1978924" cy="26420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2"/>
          <p:cNvSpPr txBox="1">
            <a:spLocks noGrp="1"/>
          </p:cNvSpPr>
          <p:nvPr>
            <p:ph type="title"/>
          </p:nvPr>
        </p:nvSpPr>
        <p:spPr>
          <a:xfrm>
            <a:off x="418967" y="166952"/>
            <a:ext cx="8820000" cy="11998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Times New Roman"/>
              <a:buNone/>
            </a:pPr>
            <a:r>
              <a:rPr lang="en-US" dirty="0"/>
              <a:t>Mass spectrometry </a:t>
            </a:r>
            <a:r>
              <a:rPr lang="en-US" altLang="zh-CN" dirty="0"/>
              <a:t>proteomics </a:t>
            </a:r>
            <a:endParaRPr lang="en-US" dirty="0"/>
          </a:p>
        </p:txBody>
      </p:sp>
      <p:sp>
        <p:nvSpPr>
          <p:cNvPr id="116" name="Google Shape;116;p22"/>
          <p:cNvSpPr txBox="1">
            <a:spLocks noGrp="1"/>
          </p:cNvSpPr>
          <p:nvPr>
            <p:ph type="body" idx="1"/>
          </p:nvPr>
        </p:nvSpPr>
        <p:spPr>
          <a:xfrm>
            <a:off x="418967" y="1570034"/>
            <a:ext cx="7109885" cy="39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85750" lvl="0" indent="-2857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200"/>
              <a:buFont typeface="Arial"/>
              <a:buChar char="•"/>
            </a:pPr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Proteomics</a:t>
            </a:r>
          </a:p>
          <a:p>
            <a:pPr marL="285750" lvl="0" indent="-2857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200"/>
              <a:buFont typeface="Arial"/>
              <a:buChar char="•"/>
            </a:pPr>
            <a:endParaRPr lang="en-GB" altLang="zh-C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spcBef>
                <a:spcPts val="0"/>
              </a:spcBef>
              <a:buSzPts val="2200"/>
            </a:pPr>
            <a:r>
              <a:rPr lang="en-GB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Mass spectrometry proteomics</a:t>
            </a:r>
          </a:p>
          <a:p>
            <a:pPr marL="742950" lvl="1" indent="-285750">
              <a:buSzPts val="2200"/>
              <a:buFont typeface="Arial"/>
              <a:buChar char="•"/>
            </a:pPr>
            <a:r>
              <a:rPr lang="en-GB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Liquid chromatography </a:t>
            </a:r>
            <a:r>
              <a:rPr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→</a:t>
            </a:r>
            <a:r>
              <a:rPr lang="en-GB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Retention time (RT)</a:t>
            </a:r>
          </a:p>
          <a:p>
            <a:pPr marL="742950" lvl="1" indent="-285750">
              <a:buSzPts val="2200"/>
              <a:buFont typeface="Arial"/>
              <a:buChar char="•"/>
            </a:pPr>
            <a:r>
              <a:rPr lang="en-GB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Mass spectrometer </a:t>
            </a:r>
            <a:r>
              <a:rPr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</a:t>
            </a:r>
            <a:r>
              <a:rPr lang="en-GB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mass spectrum (m/z etc.)</a:t>
            </a:r>
          </a:p>
          <a:p>
            <a:pPr marL="742950" lvl="1" indent="-285750">
              <a:buSzPts val="2200"/>
              <a:buFont typeface="Arial"/>
              <a:buChar char="•"/>
            </a:pPr>
            <a:endParaRPr lang="en-GB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200"/>
              <a:buFont typeface="Arial"/>
              <a:buChar char="•"/>
            </a:pP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independent acquisition (DIA)</a:t>
            </a:r>
          </a:p>
          <a:p>
            <a:pPr marL="742950" lvl="1" indent="-285750">
              <a:buSzPts val="2200"/>
              <a:buFont typeface="Arial"/>
              <a:buChar char="•"/>
            </a:pPr>
            <a:endParaRPr lang="en-US" altLang="zh-CN" sz="18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44CFEC85-5F1D-64F4-E873-103E73F705F7}"/>
              </a:ext>
            </a:extLst>
          </p:cNvPr>
          <p:cNvGrpSpPr/>
          <p:nvPr/>
        </p:nvGrpSpPr>
        <p:grpSpPr>
          <a:xfrm>
            <a:off x="7389318" y="1092659"/>
            <a:ext cx="4620974" cy="5598389"/>
            <a:chOff x="7790372" y="1066571"/>
            <a:chExt cx="4620974" cy="5598389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914D2371-0958-16CB-6B04-CACF60C43E4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7790372" y="1066571"/>
              <a:ext cx="4289867" cy="559838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</p:pic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6F7FB7C9-0563-4A36-AACA-3B8F66BFDB26}"/>
                </a:ext>
              </a:extLst>
            </p:cNvPr>
            <p:cNvSpPr txBox="1"/>
            <p:nvPr/>
          </p:nvSpPr>
          <p:spPr>
            <a:xfrm>
              <a:off x="10485120" y="1362068"/>
              <a:ext cx="18470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Protein mixtures</a:t>
              </a:r>
              <a:endParaRPr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C9D394F1-6A80-FD99-E953-F87279A9005C}"/>
                </a:ext>
              </a:extLst>
            </p:cNvPr>
            <p:cNvSpPr txBox="1"/>
            <p:nvPr/>
          </p:nvSpPr>
          <p:spPr>
            <a:xfrm>
              <a:off x="10485120" y="2205628"/>
              <a:ext cx="19262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Digested peptides</a:t>
              </a:r>
              <a:endParaRPr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6F04F3F6-488B-765B-E873-BEC875CBA1BC}"/>
                </a:ext>
              </a:extLst>
            </p:cNvPr>
            <p:cNvSpPr txBox="1"/>
            <p:nvPr/>
          </p:nvSpPr>
          <p:spPr>
            <a:xfrm>
              <a:off x="10535920" y="3356994"/>
              <a:ext cx="1564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LC-MS</a:t>
              </a: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869663D6-4D48-F271-CDD1-B4416720D542}"/>
                </a:ext>
              </a:extLst>
            </p:cNvPr>
            <p:cNvSpPr txBox="1"/>
            <p:nvPr/>
          </p:nvSpPr>
          <p:spPr>
            <a:xfrm>
              <a:off x="10535920" y="4998440"/>
              <a:ext cx="1564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Data collected</a:t>
              </a:r>
              <a:endParaRPr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C54E0C58-510C-6585-5E16-57F846B402BA}"/>
                </a:ext>
              </a:extLst>
            </p:cNvPr>
            <p:cNvSpPr txBox="1"/>
            <p:nvPr/>
          </p:nvSpPr>
          <p:spPr>
            <a:xfrm>
              <a:off x="10535920" y="6260376"/>
              <a:ext cx="1564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Data analysis</a:t>
              </a:r>
              <a:endParaRPr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" name="箭头: 下 21">
              <a:extLst>
                <a:ext uri="{FF2B5EF4-FFF2-40B4-BE49-F238E27FC236}">
                  <a16:creationId xmlns:a16="http://schemas.microsoft.com/office/drawing/2014/main" id="{D8A1423E-C4A9-75A1-AF54-DB4C3BD64E06}"/>
                </a:ext>
              </a:extLst>
            </p:cNvPr>
            <p:cNvSpPr/>
            <p:nvPr/>
          </p:nvSpPr>
          <p:spPr>
            <a:xfrm>
              <a:off x="9580880" y="1889760"/>
              <a:ext cx="45719" cy="81280"/>
            </a:xfrm>
            <a:prstGeom prst="down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  <p:sp>
          <p:nvSpPr>
            <p:cNvPr id="25" name="箭头: 下 24">
              <a:extLst>
                <a:ext uri="{FF2B5EF4-FFF2-40B4-BE49-F238E27FC236}">
                  <a16:creationId xmlns:a16="http://schemas.microsoft.com/office/drawing/2014/main" id="{7ADC3D2D-25F6-218E-C36A-542CFB7530A4}"/>
                </a:ext>
              </a:extLst>
            </p:cNvPr>
            <p:cNvSpPr/>
            <p:nvPr/>
          </p:nvSpPr>
          <p:spPr>
            <a:xfrm>
              <a:off x="9580880" y="2814320"/>
              <a:ext cx="45719" cy="81280"/>
            </a:xfrm>
            <a:prstGeom prst="down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  <p:sp>
          <p:nvSpPr>
            <p:cNvPr id="26" name="箭头: 下 25">
              <a:extLst>
                <a:ext uri="{FF2B5EF4-FFF2-40B4-BE49-F238E27FC236}">
                  <a16:creationId xmlns:a16="http://schemas.microsoft.com/office/drawing/2014/main" id="{0ED5135D-02E0-05E7-346F-326CEA72A33F}"/>
                </a:ext>
              </a:extLst>
            </p:cNvPr>
            <p:cNvSpPr/>
            <p:nvPr/>
          </p:nvSpPr>
          <p:spPr>
            <a:xfrm>
              <a:off x="9580880" y="4145280"/>
              <a:ext cx="45719" cy="81280"/>
            </a:xfrm>
            <a:prstGeom prst="down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  <p:sp>
          <p:nvSpPr>
            <p:cNvPr id="27" name="箭头: 下 26">
              <a:extLst>
                <a:ext uri="{FF2B5EF4-FFF2-40B4-BE49-F238E27FC236}">
                  <a16:creationId xmlns:a16="http://schemas.microsoft.com/office/drawing/2014/main" id="{7D145E0A-D6A3-BC2F-12EB-F1635E5CFBAF}"/>
                </a:ext>
              </a:extLst>
            </p:cNvPr>
            <p:cNvSpPr/>
            <p:nvPr/>
          </p:nvSpPr>
          <p:spPr>
            <a:xfrm>
              <a:off x="9535161" y="5892800"/>
              <a:ext cx="45719" cy="81280"/>
            </a:xfrm>
            <a:prstGeom prst="down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98645B63-A889-A8F2-5721-A21C584A8D78}"/>
                </a:ext>
              </a:extLst>
            </p:cNvPr>
            <p:cNvSpPr txBox="1"/>
            <p:nvPr/>
          </p:nvSpPr>
          <p:spPr>
            <a:xfrm>
              <a:off x="9365956" y="5528611"/>
              <a:ext cx="697843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1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RT</a:t>
              </a:r>
              <a:endParaRPr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7FF17B3A-0F4A-96BB-416E-EAF3909B519E}"/>
                </a:ext>
              </a:extLst>
            </p:cNvPr>
            <p:cNvSpPr txBox="1"/>
            <p:nvPr/>
          </p:nvSpPr>
          <p:spPr>
            <a:xfrm rot="16200000">
              <a:off x="7806640" y="4540386"/>
              <a:ext cx="128251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1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Abundance</a:t>
              </a:r>
              <a:endParaRPr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" name="Google Shape;116;p22">
            <a:extLst>
              <a:ext uri="{FF2B5EF4-FFF2-40B4-BE49-F238E27FC236}">
                <a16:creationId xmlns:a16="http://schemas.microsoft.com/office/drawing/2014/main" id="{A33005F9-70DE-F32E-CB58-F1127999A81E}"/>
              </a:ext>
            </a:extLst>
          </p:cNvPr>
          <p:cNvSpPr txBox="1">
            <a:spLocks/>
          </p:cNvSpPr>
          <p:nvPr/>
        </p:nvSpPr>
        <p:spPr>
          <a:xfrm>
            <a:off x="364297" y="4109885"/>
            <a:ext cx="5628108" cy="2127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-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-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-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-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-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457200" lvl="1" indent="0">
              <a:buSzPts val="2200"/>
              <a:buFont typeface="Arial"/>
              <a:buNone/>
            </a:pPr>
            <a:r>
              <a:rPr lang="zh-CN" altLang="en-US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✔  </a:t>
            </a:r>
            <a:r>
              <a:rPr lang="en-GB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Complete mass spectral data</a:t>
            </a:r>
            <a:endParaRPr lang="en-US" altLang="zh-CN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buSzPts val="2200"/>
              <a:buFont typeface="Arial"/>
              <a:buNone/>
            </a:pPr>
            <a:r>
              <a:rPr lang="zh-CN" altLang="en-US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✔  </a:t>
            </a:r>
            <a:r>
              <a:rPr lang="en-GB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Deeper data coverage</a:t>
            </a:r>
          </a:p>
          <a:p>
            <a:pPr marL="457200" lvl="1" indent="0">
              <a:buSzPts val="2200"/>
              <a:buFont typeface="Arial"/>
              <a:buNone/>
            </a:pPr>
            <a:r>
              <a:rPr lang="zh-CN" altLang="en-US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✔  </a:t>
            </a:r>
            <a:r>
              <a:rPr lang="en-GB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Random identification is avoided</a:t>
            </a:r>
          </a:p>
          <a:p>
            <a:pPr marL="457200" lvl="1" indent="0">
              <a:buSzPts val="2200"/>
              <a:buFont typeface="Arial"/>
              <a:buNone/>
            </a:pPr>
            <a:r>
              <a:rPr lang="zh-CN" altLang="en-US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✔  </a:t>
            </a:r>
            <a:r>
              <a:rPr lang="en-GB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Supportive of comparison cross samples</a:t>
            </a:r>
          </a:p>
          <a:p>
            <a:pPr marL="457200" lvl="1" indent="0">
              <a:buSzPts val="2200"/>
              <a:buFont typeface="Arial"/>
              <a:buNone/>
            </a:pP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❌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More complicated data analysis process</a:t>
            </a:r>
            <a:endParaRPr lang="en-GB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4"/>
          <p:cNvSpPr txBox="1">
            <a:spLocks noGrp="1"/>
          </p:cNvSpPr>
          <p:nvPr>
            <p:ph type="title"/>
          </p:nvPr>
        </p:nvSpPr>
        <p:spPr>
          <a:xfrm>
            <a:off x="418966" y="166952"/>
            <a:ext cx="10543673" cy="11998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Times New Roman"/>
              <a:buNone/>
            </a:pPr>
            <a:r>
              <a:rPr lang="en-US" dirty="0"/>
              <a:t>DIA data analysis</a:t>
            </a:r>
            <a:endParaRPr dirty="0"/>
          </a:p>
        </p:txBody>
      </p:sp>
      <p:sp>
        <p:nvSpPr>
          <p:cNvPr id="133" name="Google Shape;133;p24"/>
          <p:cNvSpPr txBox="1">
            <a:spLocks noGrp="1"/>
          </p:cNvSpPr>
          <p:nvPr>
            <p:ph type="body" idx="1"/>
          </p:nvPr>
        </p:nvSpPr>
        <p:spPr>
          <a:xfrm>
            <a:off x="418967" y="1470406"/>
            <a:ext cx="4724534" cy="35009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80000" lvl="0" indent="-1800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-GB" sz="2200" b="1" dirty="0"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Chromatographic extraction</a:t>
            </a:r>
          </a:p>
          <a:p>
            <a:pPr marL="637200" lvl="1" indent="-180000">
              <a:buSzPts val="2200"/>
              <a:buChar char="•"/>
            </a:pP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</a:t>
            </a:r>
            <a:r>
              <a:rPr lang="en-GB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arch engines &amp; </a:t>
            </a:r>
            <a:r>
              <a:rPr lang="en-GB" altLang="zh-CN" sz="1800" dirty="0"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Spectra library </a:t>
            </a:r>
            <a:r>
              <a:rPr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→</a:t>
            </a:r>
            <a:r>
              <a:rPr lang="en-GB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PSMs</a:t>
            </a:r>
          </a:p>
          <a:p>
            <a:pPr marL="637200" lvl="1" indent="-180000">
              <a:buSzPts val="2200"/>
              <a:buChar char="•"/>
            </a:pPr>
            <a:endParaRPr lang="en-GB" sz="1800" dirty="0"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  <a:p>
            <a:pPr marL="180000" lvl="0" indent="-1800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Calculation of peptide abundance</a:t>
            </a:r>
          </a:p>
          <a:p>
            <a:pPr marL="637200" lvl="1" indent="-180000">
              <a:buSzPts val="2200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Sum</a:t>
            </a:r>
          </a:p>
          <a:p>
            <a:pPr marL="457200" lvl="1" indent="0">
              <a:buSzPts val="2200"/>
              <a:buNone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  <a:p>
            <a:pPr marL="180000" lvl="0" indent="-1800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Differential expression</a:t>
            </a:r>
          </a:p>
          <a:p>
            <a:pPr marL="637200" lvl="1" indent="-180000">
              <a:buSzPts val="2200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Normalization</a:t>
            </a:r>
          </a:p>
          <a:p>
            <a:pPr marL="637200" lvl="1" indent="-180000">
              <a:buSzPts val="2200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Statistical analysis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pic>
        <p:nvPicPr>
          <p:cNvPr id="4098" name="Picture 2" descr="Figure 1">
            <a:extLst>
              <a:ext uri="{FF2B5EF4-FFF2-40B4-BE49-F238E27FC236}">
                <a16:creationId xmlns:a16="http://schemas.microsoft.com/office/drawing/2014/main" id="{5CB4FDA6-BAF8-2F36-DC89-DA3854F0B4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46" r="57329"/>
          <a:stretch/>
        </p:blipFill>
        <p:spPr bwMode="auto">
          <a:xfrm>
            <a:off x="6314661" y="1470406"/>
            <a:ext cx="5178535" cy="4221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7AD1C7BB-862A-2055-7592-1D1F142D39F4}"/>
              </a:ext>
            </a:extLst>
          </p:cNvPr>
          <p:cNvSpPr txBox="1"/>
          <p:nvPr/>
        </p:nvSpPr>
        <p:spPr>
          <a:xfrm>
            <a:off x="6314661" y="5979758"/>
            <a:ext cx="517853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12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Source: Reiter, L., </a:t>
            </a:r>
            <a:r>
              <a:rPr lang="en-US" altLang="zh-CN" sz="1200" b="0" i="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Rinner</a:t>
            </a:r>
            <a:r>
              <a:rPr lang="en-US" altLang="zh-CN" sz="12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O., </a:t>
            </a:r>
            <a:r>
              <a:rPr lang="en-US" altLang="zh-CN" sz="1200" b="0" i="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Picotti</a:t>
            </a:r>
            <a:r>
              <a:rPr lang="en-US" altLang="zh-CN" sz="12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P. </a:t>
            </a:r>
            <a:r>
              <a:rPr lang="en-US" altLang="zh-CN" sz="1200" b="0" i="1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et al.</a:t>
            </a:r>
            <a:r>
              <a:rPr lang="en-US" altLang="zh-CN" sz="12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altLang="zh-CN" sz="1200" b="0" i="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mProphet</a:t>
            </a:r>
            <a:r>
              <a:rPr lang="en-US" altLang="zh-CN" sz="12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automated data processing and statistical validation for large-scale SRM experiments. </a:t>
            </a:r>
            <a:r>
              <a:rPr lang="en-US" altLang="zh-CN" sz="1200" b="0" i="1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Nat Methods</a:t>
            </a:r>
            <a:r>
              <a:rPr lang="en-US" altLang="zh-CN" sz="12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altLang="zh-CN" sz="1200" b="1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r>
              <a:rPr lang="en-US" altLang="zh-CN" sz="12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430–435 (2011). https://doi.org/10.1038/nmeth.1584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5"/>
          <p:cNvSpPr txBox="1">
            <a:spLocks noGrp="1"/>
          </p:cNvSpPr>
          <p:nvPr>
            <p:ph type="title"/>
          </p:nvPr>
        </p:nvSpPr>
        <p:spPr>
          <a:xfrm>
            <a:off x="418966" y="166952"/>
            <a:ext cx="11441339" cy="11998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Times New Roman"/>
              <a:buNone/>
            </a:pPr>
            <a:r>
              <a:rPr lang="en-US" dirty="0"/>
              <a:t>Machine learning: Target-decoy strategy</a:t>
            </a:r>
          </a:p>
        </p:txBody>
      </p:sp>
      <p:sp>
        <p:nvSpPr>
          <p:cNvPr id="143" name="Google Shape;143;p25" descr="censoring"/>
          <p:cNvSpPr/>
          <p:nvPr/>
        </p:nvSpPr>
        <p:spPr>
          <a:xfrm>
            <a:off x="5943600" y="32766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CACA8254-D7F0-925F-BD2C-5D219D07BB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4285" y="3782378"/>
            <a:ext cx="4027010" cy="2866766"/>
          </a:xfrm>
          <a:prstGeom prst="rect">
            <a:avLst/>
          </a:prstGeom>
        </p:spPr>
      </p:pic>
      <p:graphicFrame>
        <p:nvGraphicFramePr>
          <p:cNvPr id="13" name="表格 3">
            <a:extLst>
              <a:ext uri="{FF2B5EF4-FFF2-40B4-BE49-F238E27FC236}">
                <a16:creationId xmlns:a16="http://schemas.microsoft.com/office/drawing/2014/main" id="{CE95C408-DA6D-E493-E2FA-58267E2014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4192402"/>
              </p:ext>
            </p:extLst>
          </p:nvPr>
        </p:nvGraphicFramePr>
        <p:xfrm>
          <a:off x="7644277" y="1825332"/>
          <a:ext cx="4470603" cy="1807576"/>
        </p:xfrm>
        <a:graphic>
          <a:graphicData uri="http://schemas.openxmlformats.org/drawingml/2006/table">
            <a:tbl>
              <a:tblPr firstRow="1" bandRow="1">
                <a:tableStyleId>{2E899E98-1D13-4B08-8BCF-A8ED9B02B117}</a:tableStyleId>
              </a:tblPr>
              <a:tblGrid>
                <a:gridCol w="1095277">
                  <a:extLst>
                    <a:ext uri="{9D8B030D-6E8A-4147-A177-3AD203B41FA5}">
                      <a16:colId xmlns:a16="http://schemas.microsoft.com/office/drawing/2014/main" val="494596663"/>
                    </a:ext>
                  </a:extLst>
                </a:gridCol>
                <a:gridCol w="852854">
                  <a:extLst>
                    <a:ext uri="{9D8B030D-6E8A-4147-A177-3AD203B41FA5}">
                      <a16:colId xmlns:a16="http://schemas.microsoft.com/office/drawing/2014/main" val="2035887611"/>
                    </a:ext>
                  </a:extLst>
                </a:gridCol>
                <a:gridCol w="641838">
                  <a:extLst>
                    <a:ext uri="{9D8B030D-6E8A-4147-A177-3AD203B41FA5}">
                      <a16:colId xmlns:a16="http://schemas.microsoft.com/office/drawing/2014/main" val="2525079705"/>
                    </a:ext>
                  </a:extLst>
                </a:gridCol>
                <a:gridCol w="844062">
                  <a:extLst>
                    <a:ext uri="{9D8B030D-6E8A-4147-A177-3AD203B41FA5}">
                      <a16:colId xmlns:a16="http://schemas.microsoft.com/office/drawing/2014/main" val="1132267988"/>
                    </a:ext>
                  </a:extLst>
                </a:gridCol>
                <a:gridCol w="1036572">
                  <a:extLst>
                    <a:ext uri="{9D8B030D-6E8A-4147-A177-3AD203B41FA5}">
                      <a16:colId xmlns:a16="http://schemas.microsoft.com/office/drawing/2014/main" val="3834396135"/>
                    </a:ext>
                  </a:extLst>
                </a:gridCol>
              </a:tblGrid>
              <a:tr h="294850"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Data point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Features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True labels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Decision score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Predicted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3086383"/>
                  </a:ext>
                </a:extLst>
              </a:tr>
              <a:tr h="317998">
                <a:tc>
                  <a:txBody>
                    <a:bodyPr/>
                    <a:lstStyle/>
                    <a:p>
                      <a:r>
                        <a:rPr lang="en-US" altLang="zh-CN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Peakgroup</a:t>
                      </a:r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1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1.3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6760238"/>
                  </a:ext>
                </a:extLst>
              </a:tr>
              <a:tr h="3618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CN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Peakgroup</a:t>
                      </a:r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2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4093203"/>
                  </a:ext>
                </a:extLst>
              </a:tr>
              <a:tr h="2948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CN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Peakgroup</a:t>
                      </a:r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3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0.4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3867789"/>
                  </a:ext>
                </a:extLst>
              </a:tr>
              <a:tr h="2948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CN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Peakgroup</a:t>
                      </a:r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4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1.2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538985"/>
                  </a:ext>
                </a:extLst>
              </a:tr>
            </a:tbl>
          </a:graphicData>
        </a:graphic>
      </p:graphicFrame>
      <p:cxnSp>
        <p:nvCxnSpPr>
          <p:cNvPr id="5" name="Google Shape;241;p36">
            <a:extLst>
              <a:ext uri="{FF2B5EF4-FFF2-40B4-BE49-F238E27FC236}">
                <a16:creationId xmlns:a16="http://schemas.microsoft.com/office/drawing/2014/main" id="{A311E571-A61A-CCCE-386A-61773FA3F84B}"/>
              </a:ext>
            </a:extLst>
          </p:cNvPr>
          <p:cNvCxnSpPr>
            <a:cxnSpLocks/>
          </p:cNvCxnSpPr>
          <p:nvPr/>
        </p:nvCxnSpPr>
        <p:spPr>
          <a:xfrm>
            <a:off x="7405092" y="1825332"/>
            <a:ext cx="0" cy="4346867"/>
          </a:xfrm>
          <a:prstGeom prst="straightConnector1">
            <a:avLst/>
          </a:prstGeom>
          <a:noFill/>
          <a:ln w="12700" cap="flat" cmpd="sng">
            <a:solidFill>
              <a:schemeClr val="accent1"/>
            </a:solidFill>
            <a:prstDash val="dash"/>
            <a:miter lim="800000"/>
            <a:headEnd type="none" w="sm" len="sm"/>
            <a:tailEnd type="none" w="sm" len="sm"/>
          </a:ln>
        </p:spPr>
      </p:cxn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D26CA4BB-1509-4AFB-31E6-6905BF6B65C5}"/>
              </a:ext>
            </a:extLst>
          </p:cNvPr>
          <p:cNvGrpSpPr/>
          <p:nvPr/>
        </p:nvGrpSpPr>
        <p:grpSpPr>
          <a:xfrm>
            <a:off x="0" y="1778134"/>
            <a:ext cx="7218485" cy="4008487"/>
            <a:chOff x="0" y="1495552"/>
            <a:chExt cx="7218485" cy="4008487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40155FD4-90F9-88F6-B8F0-AF5EAE241CF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7153"/>
            <a:stretch/>
          </p:blipFill>
          <p:spPr>
            <a:xfrm>
              <a:off x="0" y="1495552"/>
              <a:ext cx="7218485" cy="3562095"/>
            </a:xfrm>
            <a:prstGeom prst="rect">
              <a:avLst/>
            </a:prstGeom>
          </p:spPr>
        </p:pic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8BDE28B5-CFAB-1C8F-ADED-6D3729617C57}"/>
                </a:ext>
              </a:extLst>
            </p:cNvPr>
            <p:cNvSpPr txBox="1"/>
            <p:nvPr/>
          </p:nvSpPr>
          <p:spPr>
            <a:xfrm>
              <a:off x="527539" y="5134707"/>
              <a:ext cx="29366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Regression problems</a:t>
              </a:r>
              <a:endParaRPr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1F3A5723-008F-CA31-4A9F-366DFB4E033C}"/>
                </a:ext>
              </a:extLst>
            </p:cNvPr>
            <p:cNvSpPr txBox="1"/>
            <p:nvPr/>
          </p:nvSpPr>
          <p:spPr>
            <a:xfrm>
              <a:off x="4149970" y="5134707"/>
              <a:ext cx="28293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Classification problems</a:t>
              </a:r>
              <a:endParaRPr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334167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5"/>
          <p:cNvSpPr txBox="1">
            <a:spLocks noGrp="1"/>
          </p:cNvSpPr>
          <p:nvPr>
            <p:ph type="title"/>
          </p:nvPr>
        </p:nvSpPr>
        <p:spPr>
          <a:xfrm>
            <a:off x="418966" y="166952"/>
            <a:ext cx="11441339" cy="11998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Times New Roman"/>
              <a:buNone/>
            </a:pPr>
            <a:r>
              <a:rPr lang="en-US" dirty="0"/>
              <a:t>Algorithm: FDR control</a:t>
            </a:r>
            <a:endParaRPr dirty="0"/>
          </a:p>
        </p:txBody>
      </p:sp>
      <p:sp>
        <p:nvSpPr>
          <p:cNvPr id="143" name="Google Shape;143;p25" descr="censoring"/>
          <p:cNvSpPr/>
          <p:nvPr/>
        </p:nvSpPr>
        <p:spPr>
          <a:xfrm>
            <a:off x="5943600" y="32766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0F17C48-419E-6E6E-E485-398BE5179B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7396" y="1193254"/>
            <a:ext cx="7376803" cy="5398478"/>
          </a:xfrm>
          <a:prstGeom prst="rect">
            <a:avLst/>
          </a:prstGeom>
        </p:spPr>
      </p:pic>
      <p:grpSp>
        <p:nvGrpSpPr>
          <p:cNvPr id="13" name="组合 12">
            <a:extLst>
              <a:ext uri="{FF2B5EF4-FFF2-40B4-BE49-F238E27FC236}">
                <a16:creationId xmlns:a16="http://schemas.microsoft.com/office/drawing/2014/main" id="{A3D5A045-C282-2884-EF8C-8AA5529A7642}"/>
              </a:ext>
            </a:extLst>
          </p:cNvPr>
          <p:cNvGrpSpPr/>
          <p:nvPr/>
        </p:nvGrpSpPr>
        <p:grpSpPr>
          <a:xfrm>
            <a:off x="418966" y="1731447"/>
            <a:ext cx="4240958" cy="3699905"/>
            <a:chOff x="418966" y="1540310"/>
            <a:chExt cx="4240958" cy="3699905"/>
          </a:xfrm>
        </p:grpSpPr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5E849CB1-0C41-FEE4-4A41-3D3B4C841EFF}"/>
                </a:ext>
              </a:extLst>
            </p:cNvPr>
            <p:cNvGrpSpPr/>
            <p:nvPr/>
          </p:nvGrpSpPr>
          <p:grpSpPr>
            <a:xfrm>
              <a:off x="418966" y="1540310"/>
              <a:ext cx="4240958" cy="3699905"/>
              <a:chOff x="418965" y="1489212"/>
              <a:chExt cx="4240958" cy="3699905"/>
            </a:xfrm>
          </p:grpSpPr>
          <p:sp>
            <p:nvSpPr>
              <p:cNvPr id="3" name="Google Shape;133;p24">
                <a:extLst>
                  <a:ext uri="{FF2B5EF4-FFF2-40B4-BE49-F238E27FC236}">
                    <a16:creationId xmlns:a16="http://schemas.microsoft.com/office/drawing/2014/main" id="{0AC75788-96D2-1A2A-358F-BF5CFA66D5B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18965" y="1489212"/>
                <a:ext cx="4240958" cy="369990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l" rtl="0">
                  <a:lnSpc>
                    <a:spcPct val="11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accent1"/>
                  </a:buClr>
                  <a:buSzPts val="1800"/>
                  <a:buFont typeface="Arial"/>
                  <a:buChar char="•"/>
                  <a:defRPr sz="22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L="914400" marR="0" lvl="1" indent="-34290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ts val="1800"/>
                  <a:buFont typeface="Arial"/>
                  <a:buChar char="-"/>
                  <a:defRPr sz="22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L="1371600" marR="0" lvl="2" indent="-34290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ts val="1800"/>
                  <a:buFont typeface="Arial"/>
                  <a:buChar char="-"/>
                  <a:defRPr sz="22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L="1828800" marR="0" lvl="3" indent="-34290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ts val="1800"/>
                  <a:buFont typeface="Arial"/>
                  <a:buChar char="-"/>
                  <a:defRPr sz="22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L="2286000" marR="0" lvl="4" indent="-34290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ts val="1800"/>
                  <a:buFont typeface="Arial"/>
                  <a:buChar char="-"/>
                  <a:defRPr sz="22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L="2743200" marR="0" lvl="5" indent="-34290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ts val="1800"/>
                  <a:buFont typeface="Arial"/>
                  <a:buChar char="-"/>
                  <a:defRPr sz="22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L="3200400" marR="0" lvl="6" indent="-2286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7pPr>
                <a:lvl8pPr marL="3657600" marR="0" lvl="7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8pPr>
                <a:lvl9pPr marL="4114800" marR="0" lvl="8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9pPr>
              </a:lstStyle>
              <a:p>
                <a:pPr marL="0" indent="0" algn="ctr">
                  <a:spcBef>
                    <a:spcPts val="0"/>
                  </a:spcBef>
                  <a:buSzPts val="2200"/>
                  <a:buNone/>
                </a:pPr>
                <a:r>
                  <a:rPr lang="en-US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 values</a:t>
                </a:r>
              </a:p>
              <a:p>
                <a:pPr marL="0" indent="0" algn="ctr">
                  <a:spcBef>
                    <a:spcPts val="0"/>
                  </a:spcBef>
                  <a:buSzPts val="2200"/>
                  <a:buNone/>
                </a:pPr>
                <a:endParaRPr lang="en-US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 algn="ctr">
                  <a:spcBef>
                    <a:spcPts val="0"/>
                  </a:spcBef>
                  <a:buSzPts val="2200"/>
                  <a:buNone/>
                </a:pPr>
                <a:r>
                  <a:rPr lang="en-US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False discovery rate (FDR) control</a:t>
                </a:r>
                <a:endParaRPr lang="en-US" altLang="zh-CN" sz="18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 algn="ctr">
                  <a:spcBef>
                    <a:spcPts val="0"/>
                  </a:spcBef>
                  <a:buSzPts val="2200"/>
                  <a:buNone/>
                </a:pPr>
                <a:endParaRPr lang="en-US" altLang="zh-CN" sz="1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 algn="ctr">
                  <a:spcBef>
                    <a:spcPts val="0"/>
                  </a:spcBef>
                  <a:buSzPts val="2200"/>
                  <a:buNone/>
                </a:pPr>
                <a:r>
                  <a:rPr lang="en-US" altLang="zh-CN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True peak groups</a:t>
                </a:r>
              </a:p>
              <a:p>
                <a:pPr marL="0" indent="0" algn="ctr">
                  <a:spcBef>
                    <a:spcPts val="0"/>
                  </a:spcBef>
                  <a:buSzPts val="2200"/>
                  <a:buNone/>
                </a:pPr>
                <a:endParaRPr lang="en-US" altLang="zh-CN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 algn="ctr">
                  <a:spcBef>
                    <a:spcPts val="0"/>
                  </a:spcBef>
                  <a:buSzPts val="2200"/>
                  <a:buNone/>
                </a:pPr>
                <a:r>
                  <a:rPr lang="en-US" altLang="zh-CN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 fragment ions with strongest intensity (</a:t>
                </a:r>
                <a:r>
                  <a:rPr lang="en-US" altLang="zh-CN" b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TopN</a:t>
                </a:r>
                <a:r>
                  <a:rPr lang="en-US" altLang="zh-CN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</a:p>
              <a:p>
                <a:pPr marL="0" indent="0" algn="ctr">
                  <a:spcBef>
                    <a:spcPts val="0"/>
                  </a:spcBef>
                  <a:buSzPts val="2200"/>
                  <a:buNone/>
                </a:pPr>
                <a:endParaRPr lang="en-US" altLang="zh-CN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 algn="ctr">
                  <a:spcBef>
                    <a:spcPts val="0"/>
                  </a:spcBef>
                  <a:buSzPts val="2200"/>
                  <a:buNone/>
                </a:pPr>
                <a:r>
                  <a:rPr lang="en-US" altLang="zh-CN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Peptide quantification</a:t>
                </a:r>
              </a:p>
            </p:txBody>
          </p:sp>
          <p:sp>
            <p:nvSpPr>
              <p:cNvPr id="5" name="箭头: 下 4">
                <a:extLst>
                  <a:ext uri="{FF2B5EF4-FFF2-40B4-BE49-F238E27FC236}">
                    <a16:creationId xmlns:a16="http://schemas.microsoft.com/office/drawing/2014/main" id="{99FED6CD-7261-D70F-087A-E8F5DEF05BC1}"/>
                  </a:ext>
                </a:extLst>
              </p:cNvPr>
              <p:cNvSpPr/>
              <p:nvPr/>
            </p:nvSpPr>
            <p:spPr>
              <a:xfrm>
                <a:off x="2469136" y="2684853"/>
                <a:ext cx="140616" cy="174132"/>
              </a:xfrm>
              <a:prstGeom prst="downArrow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>
                  <a:solidFill>
                    <a:srgbClr val="894E1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" name="箭头: 下 6">
                <a:extLst>
                  <a:ext uri="{FF2B5EF4-FFF2-40B4-BE49-F238E27FC236}">
                    <a16:creationId xmlns:a16="http://schemas.microsoft.com/office/drawing/2014/main" id="{0D8BA6EF-0600-D560-5BB4-8D6C8857F6E3}"/>
                  </a:ext>
                </a:extLst>
              </p:cNvPr>
              <p:cNvSpPr/>
              <p:nvPr/>
            </p:nvSpPr>
            <p:spPr>
              <a:xfrm>
                <a:off x="2469136" y="1975388"/>
                <a:ext cx="140616" cy="174132"/>
              </a:xfrm>
              <a:prstGeom prst="downArrow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>
                  <a:solidFill>
                    <a:srgbClr val="894E1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" name="箭头: 下 8">
                <a:extLst>
                  <a:ext uri="{FF2B5EF4-FFF2-40B4-BE49-F238E27FC236}">
                    <a16:creationId xmlns:a16="http://schemas.microsoft.com/office/drawing/2014/main" id="{4E04F9F1-2107-CEDC-C5BA-4128BF74FA55}"/>
                  </a:ext>
                </a:extLst>
              </p:cNvPr>
              <p:cNvSpPr/>
              <p:nvPr/>
            </p:nvSpPr>
            <p:spPr>
              <a:xfrm>
                <a:off x="2469136" y="3394319"/>
                <a:ext cx="140616" cy="174132"/>
              </a:xfrm>
              <a:prstGeom prst="downArrow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>
                  <a:solidFill>
                    <a:srgbClr val="894E1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2" name="箭头: 下 11">
              <a:extLst>
                <a:ext uri="{FF2B5EF4-FFF2-40B4-BE49-F238E27FC236}">
                  <a16:creationId xmlns:a16="http://schemas.microsoft.com/office/drawing/2014/main" id="{DA131208-44B2-AABF-0079-EFD7A124ADEE}"/>
                </a:ext>
              </a:extLst>
            </p:cNvPr>
            <p:cNvSpPr/>
            <p:nvPr/>
          </p:nvSpPr>
          <p:spPr>
            <a:xfrm>
              <a:off x="2469137" y="4560902"/>
              <a:ext cx="140616" cy="174132"/>
            </a:xfrm>
            <a:prstGeom prst="downArrow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solidFill>
                  <a:srgbClr val="894E1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226252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41;p25">
            <a:extLst>
              <a:ext uri="{FF2B5EF4-FFF2-40B4-BE49-F238E27FC236}">
                <a16:creationId xmlns:a16="http://schemas.microsoft.com/office/drawing/2014/main" id="{C73BC467-8000-3688-7008-DB1D9ED48F7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8966" y="166952"/>
            <a:ext cx="11441339" cy="11998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Times New Roman"/>
              <a:buNone/>
            </a:pPr>
            <a:r>
              <a:rPr lang="en-US" dirty="0"/>
              <a:t>P</a:t>
            </a:r>
            <a:r>
              <a:rPr lang="en-US" altLang="zh-CN" dirty="0"/>
              <a:t>roblems: </a:t>
            </a:r>
            <a:r>
              <a:rPr lang="en-US" dirty="0"/>
              <a:t>F</a:t>
            </a:r>
            <a:r>
              <a:rPr lang="en-US" altLang="zh-CN" dirty="0"/>
              <a:t>ragment ion interferences</a:t>
            </a:r>
            <a:endParaRPr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58B76F0-6429-F87A-D2F5-039F4CD4FD22}"/>
              </a:ext>
            </a:extLst>
          </p:cNvPr>
          <p:cNvSpPr txBox="1"/>
          <p:nvPr/>
        </p:nvSpPr>
        <p:spPr>
          <a:xfrm>
            <a:off x="437994" y="6361627"/>
            <a:ext cx="1140328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Source: </a:t>
            </a:r>
            <a:r>
              <a:rPr lang="en-US" altLang="zh-CN" sz="12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Aivett</a:t>
            </a:r>
            <a:r>
              <a:rPr lang="en-US" altLang="zh-CN" sz="12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Bilbao, Ying Zhang, Emmanuel </a:t>
            </a:r>
            <a:r>
              <a:rPr lang="en-US" altLang="zh-CN" sz="12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Varesio</a:t>
            </a:r>
            <a:r>
              <a:rPr lang="en-US" altLang="zh-CN" sz="12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Jeremy </a:t>
            </a:r>
            <a:r>
              <a:rPr lang="en-US" altLang="zh-CN" sz="12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Luban</a:t>
            </a:r>
            <a:r>
              <a:rPr lang="en-US" altLang="zh-CN" sz="12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Caterina </a:t>
            </a:r>
            <a:r>
              <a:rPr lang="en-US" altLang="zh-CN" sz="12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Strambio</a:t>
            </a:r>
            <a:r>
              <a:rPr lang="en-US" altLang="zh-CN" sz="12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-De-</a:t>
            </a:r>
            <a:r>
              <a:rPr lang="en-US" altLang="zh-CN" sz="12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Castillia</a:t>
            </a:r>
            <a:r>
              <a:rPr lang="en-US" altLang="zh-CN" sz="12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12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Frédérique</a:t>
            </a:r>
            <a:r>
              <a:rPr lang="en-US" altLang="zh-CN" sz="12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2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Lisacek</a:t>
            </a:r>
            <a:r>
              <a:rPr lang="en-US" altLang="zh-CN" sz="12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and Gérard </a:t>
            </a:r>
            <a:r>
              <a:rPr lang="en-US" altLang="zh-CN" sz="12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Hopfgartner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200" b="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Journal of Proteome Research</a:t>
            </a:r>
            <a:r>
              <a:rPr lang="en-US" altLang="zh-CN" sz="12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altLang="zh-CN" sz="12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2015</a:t>
            </a:r>
            <a:r>
              <a:rPr lang="en-US" altLang="zh-CN" sz="12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altLang="zh-CN" sz="1200" b="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14</a:t>
            </a:r>
            <a:r>
              <a:rPr lang="en-US" altLang="zh-CN" sz="12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(11), 4581-4593 DOI: 10.1021/acs.jproteome.5b00394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" name="Google Shape;241;p36">
            <a:extLst>
              <a:ext uri="{FF2B5EF4-FFF2-40B4-BE49-F238E27FC236}">
                <a16:creationId xmlns:a16="http://schemas.microsoft.com/office/drawing/2014/main" id="{DD92571B-6C10-C159-ADD0-763982D210B3}"/>
              </a:ext>
            </a:extLst>
          </p:cNvPr>
          <p:cNvCxnSpPr>
            <a:cxnSpLocks/>
          </p:cNvCxnSpPr>
          <p:nvPr/>
        </p:nvCxnSpPr>
        <p:spPr>
          <a:xfrm>
            <a:off x="6983061" y="1599489"/>
            <a:ext cx="0" cy="4598377"/>
          </a:xfrm>
          <a:prstGeom prst="straightConnector1">
            <a:avLst/>
          </a:prstGeom>
          <a:noFill/>
          <a:ln w="12700" cap="flat" cmpd="sng">
            <a:solidFill>
              <a:schemeClr val="accent1"/>
            </a:solidFill>
            <a:prstDash val="dash"/>
            <a:miter lim="800000"/>
            <a:headEnd type="none" w="sm" len="sm"/>
            <a:tailEnd type="none" w="sm" len="sm"/>
          </a:ln>
        </p:spPr>
      </p:cxn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683A614C-26AE-AB9C-C7D9-72938F265C93}"/>
              </a:ext>
            </a:extLst>
          </p:cNvPr>
          <p:cNvGrpSpPr/>
          <p:nvPr/>
        </p:nvGrpSpPr>
        <p:grpSpPr>
          <a:xfrm>
            <a:off x="7223877" y="1419562"/>
            <a:ext cx="4598376" cy="3279315"/>
            <a:chOff x="7042640" y="2368997"/>
            <a:chExt cx="4598376" cy="3279315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66306234-BEE8-B4C6-3F03-4932ADCFB7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363" t="58041" r="56660" b="7611"/>
            <a:stretch/>
          </p:blipFill>
          <p:spPr>
            <a:xfrm>
              <a:off x="7042640" y="2368997"/>
              <a:ext cx="4598376" cy="2479116"/>
            </a:xfrm>
            <a:prstGeom prst="rect">
              <a:avLst/>
            </a:prstGeom>
          </p:spPr>
        </p:pic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A6651DDC-7989-2BC1-5D53-63F33B1EB71A}"/>
                </a:ext>
              </a:extLst>
            </p:cNvPr>
            <p:cNvGrpSpPr/>
            <p:nvPr/>
          </p:nvGrpSpPr>
          <p:grpSpPr>
            <a:xfrm>
              <a:off x="7873892" y="4935949"/>
              <a:ext cx="3271424" cy="712363"/>
              <a:chOff x="7244862" y="4953972"/>
              <a:chExt cx="3271424" cy="712363"/>
            </a:xfrm>
          </p:grpSpPr>
          <p:sp>
            <p:nvSpPr>
              <p:cNvPr id="17" name="流程图: 接点 16">
                <a:extLst>
                  <a:ext uri="{FF2B5EF4-FFF2-40B4-BE49-F238E27FC236}">
                    <a16:creationId xmlns:a16="http://schemas.microsoft.com/office/drawing/2014/main" id="{CF3D8A2A-C141-DE53-03A9-CBC348CF01DE}"/>
                  </a:ext>
                </a:extLst>
              </p:cNvPr>
              <p:cNvSpPr/>
              <p:nvPr/>
            </p:nvSpPr>
            <p:spPr>
              <a:xfrm>
                <a:off x="7244862" y="5046786"/>
                <a:ext cx="177666" cy="174754"/>
              </a:xfrm>
              <a:prstGeom prst="flowChartConnector">
                <a:avLst/>
              </a:prstGeom>
              <a:solidFill>
                <a:srgbClr val="0369B8"/>
              </a:solidFill>
              <a:ln>
                <a:solidFill>
                  <a:srgbClr val="0469B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zh-CN" altLang="en-US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360FC332-7D30-BF90-273D-C67FA9800F22}"/>
                  </a:ext>
                </a:extLst>
              </p:cNvPr>
              <p:cNvSpPr txBox="1"/>
              <p:nvPr/>
            </p:nvSpPr>
            <p:spPr>
              <a:xfrm>
                <a:off x="7467556" y="4953972"/>
                <a:ext cx="304873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800" b="1" dirty="0">
                    <a:solidFill>
                      <a:srgbClr val="0369B8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SWATH Relative Intensity</a:t>
                </a:r>
                <a:endParaRPr lang="zh-CN" altLang="en-US" sz="1800" b="1" dirty="0">
                  <a:solidFill>
                    <a:srgbClr val="0369B8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" name="流程图: 接点 19">
                <a:extLst>
                  <a:ext uri="{FF2B5EF4-FFF2-40B4-BE49-F238E27FC236}">
                    <a16:creationId xmlns:a16="http://schemas.microsoft.com/office/drawing/2014/main" id="{CAF116F6-CB1E-BE7B-F377-8E7C4019A2CB}"/>
                  </a:ext>
                </a:extLst>
              </p:cNvPr>
              <p:cNvSpPr/>
              <p:nvPr/>
            </p:nvSpPr>
            <p:spPr>
              <a:xfrm>
                <a:off x="7244862" y="5391910"/>
                <a:ext cx="177666" cy="174754"/>
              </a:xfrm>
              <a:prstGeom prst="flowChartConnector">
                <a:avLst/>
              </a:prstGeom>
              <a:solidFill>
                <a:srgbClr val="ED1F23"/>
              </a:solidFill>
              <a:ln>
                <a:solidFill>
                  <a:srgbClr val="EC181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zh-CN" altLang="en-US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9FDE98D7-4774-48FB-A6A7-EF532FAB4F73}"/>
                  </a:ext>
                </a:extLst>
              </p:cNvPr>
              <p:cNvSpPr txBox="1"/>
              <p:nvPr/>
            </p:nvSpPr>
            <p:spPr>
              <a:xfrm>
                <a:off x="7512573" y="5297003"/>
                <a:ext cx="29586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800" b="1" dirty="0">
                    <a:solidFill>
                      <a:srgbClr val="ED1F23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Library Relative Intensity</a:t>
                </a:r>
                <a:endParaRPr lang="zh-CN" altLang="en-US" sz="1800" b="1" dirty="0">
                  <a:solidFill>
                    <a:srgbClr val="ED1F23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34" name="文本框 33">
            <a:extLst>
              <a:ext uri="{FF2B5EF4-FFF2-40B4-BE49-F238E27FC236}">
                <a16:creationId xmlns:a16="http://schemas.microsoft.com/office/drawing/2014/main" id="{8471B86C-5799-FC4F-81A9-D74BA69E17DA}"/>
              </a:ext>
            </a:extLst>
          </p:cNvPr>
          <p:cNvSpPr txBox="1"/>
          <p:nvPr/>
        </p:nvSpPr>
        <p:spPr>
          <a:xfrm>
            <a:off x="516578" y="5572601"/>
            <a:ext cx="61400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A peak group may contain false fragment ions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37472224-BEB4-C5BB-050B-A267AE4ADE51}"/>
              </a:ext>
            </a:extLst>
          </p:cNvPr>
          <p:cNvSpPr txBox="1"/>
          <p:nvPr/>
        </p:nvSpPr>
        <p:spPr>
          <a:xfrm>
            <a:off x="7223877" y="5572601"/>
            <a:ext cx="47671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Fragment ions with the strongest intensity might be the result of multiple peptides</a:t>
            </a: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1074AB71-8E7B-B65E-9A80-3553A849033C}"/>
              </a:ext>
            </a:extLst>
          </p:cNvPr>
          <p:cNvGrpSpPr/>
          <p:nvPr/>
        </p:nvGrpSpPr>
        <p:grpSpPr>
          <a:xfrm>
            <a:off x="537976" y="4914648"/>
            <a:ext cx="6356176" cy="369332"/>
            <a:chOff x="-574509" y="4636574"/>
            <a:chExt cx="6356176" cy="369332"/>
          </a:xfrm>
        </p:grpSpPr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A7C333B7-35A6-03A2-0437-E44597428A8E}"/>
                </a:ext>
              </a:extLst>
            </p:cNvPr>
            <p:cNvSpPr/>
            <p:nvPr/>
          </p:nvSpPr>
          <p:spPr>
            <a:xfrm>
              <a:off x="-574509" y="4707512"/>
              <a:ext cx="231504" cy="231504"/>
            </a:xfrm>
            <a:prstGeom prst="ellipse">
              <a:avLst/>
            </a:prstGeom>
            <a:noFill/>
            <a:ln>
              <a:solidFill>
                <a:srgbClr val="F76C6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DBBB6C76-95DA-8B9A-4FBD-9AF5CC4571A5}"/>
                </a:ext>
              </a:extLst>
            </p:cNvPr>
            <p:cNvSpPr/>
            <p:nvPr/>
          </p:nvSpPr>
          <p:spPr>
            <a:xfrm>
              <a:off x="2242608" y="4707512"/>
              <a:ext cx="231505" cy="231505"/>
            </a:xfrm>
            <a:prstGeom prst="ellipse">
              <a:avLst/>
            </a:prstGeom>
            <a:noFill/>
            <a:ln>
              <a:solidFill>
                <a:srgbClr val="31B55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9066C4DE-9DD0-3C01-CC6C-0088EC6E7FA9}"/>
                </a:ext>
              </a:extLst>
            </p:cNvPr>
            <p:cNvSpPr txBox="1"/>
            <p:nvPr/>
          </p:nvSpPr>
          <p:spPr>
            <a:xfrm>
              <a:off x="-343040" y="4636574"/>
              <a:ext cx="26393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Library intensity rank</a:t>
              </a:r>
              <a:endParaRPr lang="zh-CN" alt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55A43FE8-B3CC-7A1F-63A2-DF8F64633006}"/>
                </a:ext>
              </a:extLst>
            </p:cNvPr>
            <p:cNvSpPr txBox="1"/>
            <p:nvPr/>
          </p:nvSpPr>
          <p:spPr>
            <a:xfrm>
              <a:off x="2474113" y="4636574"/>
              <a:ext cx="33075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Non-outlier fragment ion rank</a:t>
              </a:r>
              <a:endParaRPr lang="zh-CN" alt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407F1C4A-E756-4537-AAEE-F40CB968AC25}"/>
              </a:ext>
            </a:extLst>
          </p:cNvPr>
          <p:cNvGrpSpPr/>
          <p:nvPr/>
        </p:nvGrpSpPr>
        <p:grpSpPr>
          <a:xfrm>
            <a:off x="205812" y="1510767"/>
            <a:ext cx="5017569" cy="3297064"/>
            <a:chOff x="922309" y="1419562"/>
            <a:chExt cx="5017569" cy="3297064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CB10627B-E1DE-9498-1ACF-1106888071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969" t="13935" r="74655" b="47975"/>
            <a:stretch/>
          </p:blipFill>
          <p:spPr>
            <a:xfrm>
              <a:off x="1213339" y="1419562"/>
              <a:ext cx="3437698" cy="3057893"/>
            </a:xfrm>
            <a:prstGeom prst="rect">
              <a:avLst/>
            </a:prstGeom>
          </p:spPr>
        </p:pic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AAB8931D-FEBE-6BDA-46D5-4EEC2DBF4D31}"/>
                </a:ext>
              </a:extLst>
            </p:cNvPr>
            <p:cNvSpPr txBox="1"/>
            <p:nvPr/>
          </p:nvSpPr>
          <p:spPr>
            <a:xfrm>
              <a:off x="3198689" y="2963969"/>
              <a:ext cx="274118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800" b="1" dirty="0">
                  <a:solidFill>
                    <a:srgbClr val="0DA5E8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Retention Time deviation</a:t>
              </a:r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B8A1F2AF-F391-5331-1D99-5BA36180C280}"/>
                </a:ext>
              </a:extLst>
            </p:cNvPr>
            <p:cNvSpPr txBox="1"/>
            <p:nvPr/>
          </p:nvSpPr>
          <p:spPr>
            <a:xfrm>
              <a:off x="2082416" y="4316516"/>
              <a:ext cx="193566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Retention Time</a:t>
              </a:r>
              <a:endPara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DEFD42B2-E027-0E90-7F9D-A19518B44EFB}"/>
                </a:ext>
              </a:extLst>
            </p:cNvPr>
            <p:cNvSpPr txBox="1"/>
            <p:nvPr/>
          </p:nvSpPr>
          <p:spPr>
            <a:xfrm rot="16200000">
              <a:off x="249151" y="2825410"/>
              <a:ext cx="174642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Intensity</a:t>
              </a:r>
              <a:endPara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" name="右大括号 1">
            <a:extLst>
              <a:ext uri="{FF2B5EF4-FFF2-40B4-BE49-F238E27FC236}">
                <a16:creationId xmlns:a16="http://schemas.microsoft.com/office/drawing/2014/main" id="{07B040B1-EA64-4403-587B-F6AA44233828}"/>
              </a:ext>
            </a:extLst>
          </p:cNvPr>
          <p:cNvSpPr/>
          <p:nvPr/>
        </p:nvSpPr>
        <p:spPr>
          <a:xfrm>
            <a:off x="4927652" y="2016940"/>
            <a:ext cx="434371" cy="2445800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DEC9C2A-F907-4939-FAA9-0B34A4D569E5}"/>
              </a:ext>
            </a:extLst>
          </p:cNvPr>
          <p:cNvSpPr txBox="1"/>
          <p:nvPr/>
        </p:nvSpPr>
        <p:spPr>
          <a:xfrm>
            <a:off x="5337523" y="3039713"/>
            <a:ext cx="1526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altLang="zh-CN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peakgroup</a:t>
            </a:r>
            <a:endParaRPr lang="zh-CN" altLang="en-US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09629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6"/>
          <p:cNvSpPr txBox="1">
            <a:spLocks noGrp="1"/>
          </p:cNvSpPr>
          <p:nvPr>
            <p:ph type="title"/>
          </p:nvPr>
        </p:nvSpPr>
        <p:spPr>
          <a:xfrm>
            <a:off x="418966" y="166952"/>
            <a:ext cx="11441339" cy="11998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Times New Roman"/>
              <a:buNone/>
            </a:pPr>
            <a:r>
              <a:rPr lang="en-US" dirty="0"/>
              <a:t>Goal of the thesis</a:t>
            </a:r>
            <a:endParaRPr dirty="0"/>
          </a:p>
        </p:txBody>
      </p:sp>
      <p:pic>
        <p:nvPicPr>
          <p:cNvPr id="154" name="Google Shape;154;p26"/>
          <p:cNvPicPr preferRelativeResize="0"/>
          <p:nvPr/>
        </p:nvPicPr>
        <p:blipFill rotWithShape="1">
          <a:blip r:embed="rId3">
            <a:alphaModFix/>
          </a:blip>
          <a:srcRect t="20681" b="21880"/>
          <a:stretch/>
        </p:blipFill>
        <p:spPr>
          <a:xfrm>
            <a:off x="8595360" y="0"/>
            <a:ext cx="3596640" cy="123952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A8E36273-A9DD-AE2E-B314-24386E9B4E95}"/>
              </a:ext>
            </a:extLst>
          </p:cNvPr>
          <p:cNvSpPr txBox="1"/>
          <p:nvPr/>
        </p:nvSpPr>
        <p:spPr>
          <a:xfrm>
            <a:off x="418965" y="2103521"/>
            <a:ext cx="1058021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machine learning to enhance fragment ion ranking for every peak group and use optimal methods to combine the fragment ion intensity to improve the accuracy of peptide quantification.</a:t>
            </a:r>
          </a:p>
        </p:txBody>
      </p:sp>
    </p:spTree>
    <p:extLst>
      <p:ext uri="{BB962C8B-B14F-4D97-AF65-F5344CB8AC3E}">
        <p14:creationId xmlns:p14="http://schemas.microsoft.com/office/powerpoint/2010/main" val="1705772859"/>
      </p:ext>
    </p:extLst>
  </p:cSld>
  <p:clrMapOvr>
    <a:masterClrMapping/>
  </p:clrMapOvr>
</p:sld>
</file>

<file path=ppt/theme/theme1.xml><?xml version="1.0" encoding="utf-8"?>
<a:theme xmlns:a="http://schemas.openxmlformats.org/drawingml/2006/main" name="LU template">
  <a:themeElements>
    <a:clrScheme name="LU_2017-03-02">
      <a:dk1>
        <a:srgbClr val="000000"/>
      </a:dk1>
      <a:lt1>
        <a:srgbClr val="FFFFFF"/>
      </a:lt1>
      <a:dk2>
        <a:srgbClr val="2F2B28"/>
      </a:dk2>
      <a:lt2>
        <a:srgbClr val="D0CCB6"/>
      </a:lt2>
      <a:accent1>
        <a:srgbClr val="894E11"/>
      </a:accent1>
      <a:accent2>
        <a:srgbClr val="E3B6BB"/>
      </a:accent2>
      <a:accent3>
        <a:srgbClr val="ABC9D4"/>
      </a:accent3>
      <a:accent4>
        <a:srgbClr val="9EC0AA"/>
      </a:accent4>
      <a:accent5>
        <a:srgbClr val="D0CCB6"/>
      </a:accent5>
      <a:accent6>
        <a:srgbClr val="B1AA9F"/>
      </a:accent6>
      <a:hlink>
        <a:srgbClr val="00006D"/>
      </a:hlink>
      <a:folHlink>
        <a:srgbClr val="894E1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-tema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5327</TotalTime>
  <Words>1249</Words>
  <Application>Microsoft Office PowerPoint</Application>
  <PresentationFormat>宽屏</PresentationFormat>
  <Paragraphs>421</Paragraphs>
  <Slides>30</Slides>
  <Notes>29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35" baseType="lpstr">
      <vt:lpstr>-apple-system</vt:lpstr>
      <vt:lpstr>Arial</vt:lpstr>
      <vt:lpstr>Calibri</vt:lpstr>
      <vt:lpstr>Times New Roman</vt:lpstr>
      <vt:lpstr>LU template</vt:lpstr>
      <vt:lpstr>Optimal peptide quantification via machine learning enhanced fragment ion ranking in DIA-MS proteomics</vt:lpstr>
      <vt:lpstr>Overview</vt:lpstr>
      <vt:lpstr>PowerPoint 演示文稿</vt:lpstr>
      <vt:lpstr>Mass spectrometry proteomics </vt:lpstr>
      <vt:lpstr>DIA data analysis</vt:lpstr>
      <vt:lpstr>Machine learning: Target-decoy strategy</vt:lpstr>
      <vt:lpstr>Algorithm: FDR control</vt:lpstr>
      <vt:lpstr>Problems: Fragment ion interferences</vt:lpstr>
      <vt:lpstr>Goal of the thesis</vt:lpstr>
      <vt:lpstr>MATERIALS AND METHODS</vt:lpstr>
      <vt:lpstr>Materials</vt:lpstr>
      <vt:lpstr>Generalized workflow</vt:lpstr>
      <vt:lpstr>Model generation</vt:lpstr>
      <vt:lpstr>Model improvements: Precision/recall trade-off</vt:lpstr>
      <vt:lpstr>Model improvements: Qvalue cutoff</vt:lpstr>
      <vt:lpstr>Model improvements: Confident learning</vt:lpstr>
      <vt:lpstr>Generated models </vt:lpstr>
      <vt:lpstr>Method application: Fragment ion ranking and FDR control</vt:lpstr>
      <vt:lpstr>Method application: Precursor calculation methods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Conclusions</vt:lpstr>
      <vt:lpstr>Acknowledgments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Optimal peptide quantification via machine learning enhanced fragment ion ranking in DIA-MS proteomics</dc:title>
  <dc:creator>LENOVO</dc:creator>
  <cp:lastModifiedBy>Lu Lina</cp:lastModifiedBy>
  <cp:revision>42</cp:revision>
  <dcterms:modified xsi:type="dcterms:W3CDTF">2022-09-13T14:24:16Z</dcterms:modified>
</cp:coreProperties>
</file>